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4" r:id="rId17"/>
    <p:sldId id="276" r:id="rId18"/>
    <p:sldId id="275" r:id="rId19"/>
    <p:sldId id="277" r:id="rId20"/>
    <p:sldId id="278" r:id="rId21"/>
    <p:sldId id="279" r:id="rId22"/>
    <p:sldId id="280" r:id="rId23"/>
    <p:sldId id="282" r:id="rId24"/>
    <p:sldId id="285" r:id="rId25"/>
    <p:sldId id="283" r:id="rId26"/>
  </p:sldIdLst>
  <p:sldSz cx="12192000" cy="719931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16" autoAdjust="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B823C6-5B50-41D0-B132-EDC91FF60F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15975" y="1143000"/>
            <a:ext cx="52260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5B005C-2582-4867-9E25-97079D2F0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1452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B005C-2582-4867-9E25-97079D2F0140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630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B005C-2582-4867-9E25-97079D2F0140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341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B005C-2582-4867-9E25-97079D2F0140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453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B005C-2582-4867-9E25-97079D2F0140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229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5B005C-2582-4867-9E25-97079D2F0140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1423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78223"/>
            <a:ext cx="9144000" cy="250642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81307"/>
            <a:ext cx="9144000" cy="17381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7" indent="0" algn="ctr">
              <a:buNone/>
              <a:defRPr sz="2000"/>
            </a:lvl2pPr>
            <a:lvl3pPr marL="914374" indent="0" algn="ctr">
              <a:buNone/>
              <a:defRPr sz="1800"/>
            </a:lvl3pPr>
            <a:lvl4pPr marL="1371562" indent="0" algn="ctr">
              <a:buNone/>
              <a:defRPr sz="1600"/>
            </a:lvl4pPr>
            <a:lvl5pPr marL="1828749" indent="0" algn="ctr">
              <a:buNone/>
              <a:defRPr sz="1600"/>
            </a:lvl5pPr>
            <a:lvl6pPr marL="2285936" indent="0" algn="ctr">
              <a:buNone/>
              <a:defRPr sz="1600"/>
            </a:lvl6pPr>
            <a:lvl7pPr marL="2743123" indent="0" algn="ctr">
              <a:buNone/>
              <a:defRPr sz="1600"/>
            </a:lvl7pPr>
            <a:lvl8pPr marL="3200310" indent="0" algn="ctr">
              <a:buNone/>
              <a:defRPr sz="1600"/>
            </a:lvl8pPr>
            <a:lvl9pPr marL="3657498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62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398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83297"/>
            <a:ext cx="2628900" cy="610108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83297"/>
            <a:ext cx="7734300" cy="610108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07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352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94830"/>
            <a:ext cx="10515600" cy="299471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817876"/>
            <a:ext cx="10515600" cy="1574849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7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602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16484"/>
            <a:ext cx="5181600" cy="456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16484"/>
            <a:ext cx="5181600" cy="456789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069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83297"/>
            <a:ext cx="10515600" cy="13915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1" y="1764833"/>
            <a:ext cx="5157787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4" indent="0">
              <a:buNone/>
              <a:defRPr sz="1800" b="1"/>
            </a:lvl3pPr>
            <a:lvl4pPr marL="1371562" indent="0">
              <a:buNone/>
              <a:defRPr sz="1600" b="1"/>
            </a:lvl4pPr>
            <a:lvl5pPr marL="1828749" indent="0">
              <a:buNone/>
              <a:defRPr sz="1600" b="1"/>
            </a:lvl5pPr>
            <a:lvl6pPr marL="2285936" indent="0">
              <a:buNone/>
              <a:defRPr sz="1600" b="1"/>
            </a:lvl6pPr>
            <a:lvl7pPr marL="2743123" indent="0">
              <a:buNone/>
              <a:defRPr sz="1600" b="1"/>
            </a:lvl7pPr>
            <a:lvl8pPr marL="3200310" indent="0">
              <a:buNone/>
              <a:defRPr sz="1600" b="1"/>
            </a:lvl8pPr>
            <a:lvl9pPr marL="365749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1" y="2629750"/>
            <a:ext cx="5157787" cy="3867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764833"/>
            <a:ext cx="5183188" cy="86491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7" indent="0">
              <a:buNone/>
              <a:defRPr sz="2000" b="1"/>
            </a:lvl2pPr>
            <a:lvl3pPr marL="914374" indent="0">
              <a:buNone/>
              <a:defRPr sz="1800" b="1"/>
            </a:lvl3pPr>
            <a:lvl4pPr marL="1371562" indent="0">
              <a:buNone/>
              <a:defRPr sz="1600" b="1"/>
            </a:lvl4pPr>
            <a:lvl5pPr marL="1828749" indent="0">
              <a:buNone/>
              <a:defRPr sz="1600" b="1"/>
            </a:lvl5pPr>
            <a:lvl6pPr marL="2285936" indent="0">
              <a:buNone/>
              <a:defRPr sz="1600" b="1"/>
            </a:lvl6pPr>
            <a:lvl7pPr marL="2743123" indent="0">
              <a:buNone/>
              <a:defRPr sz="1600" b="1"/>
            </a:lvl7pPr>
            <a:lvl8pPr marL="3200310" indent="0">
              <a:buNone/>
              <a:defRPr sz="1600" b="1"/>
            </a:lvl8pPr>
            <a:lvl9pPr marL="3657498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629750"/>
            <a:ext cx="5183188" cy="386796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931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3916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618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036569"/>
            <a:ext cx="6172200" cy="511617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4"/>
            <a:ext cx="3932237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4" indent="0">
              <a:buNone/>
              <a:defRPr sz="1200"/>
            </a:lvl3pPr>
            <a:lvl4pPr marL="1371562" indent="0">
              <a:buNone/>
              <a:defRPr sz="1000"/>
            </a:lvl4pPr>
            <a:lvl5pPr marL="1828749" indent="0">
              <a:buNone/>
              <a:defRPr sz="1000"/>
            </a:lvl5pPr>
            <a:lvl6pPr marL="2285936" indent="0">
              <a:buNone/>
              <a:defRPr sz="1000"/>
            </a:lvl6pPr>
            <a:lvl7pPr marL="2743123" indent="0">
              <a:buNone/>
              <a:defRPr sz="1000"/>
            </a:lvl7pPr>
            <a:lvl8pPr marL="3200310" indent="0">
              <a:buNone/>
              <a:defRPr sz="1000"/>
            </a:lvl8pPr>
            <a:lvl9pPr marL="365749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36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1" y="479954"/>
            <a:ext cx="3932237" cy="167984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036569"/>
            <a:ext cx="6172200" cy="511617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7" indent="0">
              <a:buNone/>
              <a:defRPr sz="2800"/>
            </a:lvl2pPr>
            <a:lvl3pPr marL="914374" indent="0">
              <a:buNone/>
              <a:defRPr sz="2400"/>
            </a:lvl3pPr>
            <a:lvl4pPr marL="1371562" indent="0">
              <a:buNone/>
              <a:defRPr sz="2000"/>
            </a:lvl4pPr>
            <a:lvl5pPr marL="1828749" indent="0">
              <a:buNone/>
              <a:defRPr sz="2000"/>
            </a:lvl5pPr>
            <a:lvl6pPr marL="2285936" indent="0">
              <a:buNone/>
              <a:defRPr sz="2000"/>
            </a:lvl6pPr>
            <a:lvl7pPr marL="2743123" indent="0">
              <a:buNone/>
              <a:defRPr sz="2000"/>
            </a:lvl7pPr>
            <a:lvl8pPr marL="3200310" indent="0">
              <a:buNone/>
              <a:defRPr sz="2000"/>
            </a:lvl8pPr>
            <a:lvl9pPr marL="3657498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1" y="2159794"/>
            <a:ext cx="3932237" cy="4001285"/>
          </a:xfrm>
        </p:spPr>
        <p:txBody>
          <a:bodyPr/>
          <a:lstStyle>
            <a:lvl1pPr marL="0" indent="0">
              <a:buNone/>
              <a:defRPr sz="1600"/>
            </a:lvl1pPr>
            <a:lvl2pPr marL="457187" indent="0">
              <a:buNone/>
              <a:defRPr sz="1400"/>
            </a:lvl2pPr>
            <a:lvl3pPr marL="914374" indent="0">
              <a:buNone/>
              <a:defRPr sz="1200"/>
            </a:lvl3pPr>
            <a:lvl4pPr marL="1371562" indent="0">
              <a:buNone/>
              <a:defRPr sz="1000"/>
            </a:lvl4pPr>
            <a:lvl5pPr marL="1828749" indent="0">
              <a:buNone/>
              <a:defRPr sz="1000"/>
            </a:lvl5pPr>
            <a:lvl6pPr marL="2285936" indent="0">
              <a:buNone/>
              <a:defRPr sz="1000"/>
            </a:lvl6pPr>
            <a:lvl7pPr marL="2743123" indent="0">
              <a:buNone/>
              <a:defRPr sz="1000"/>
            </a:lvl7pPr>
            <a:lvl8pPr marL="3200310" indent="0">
              <a:buNone/>
              <a:defRPr sz="1000"/>
            </a:lvl8pPr>
            <a:lvl9pPr marL="3657498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493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83297"/>
            <a:ext cx="10515600" cy="1391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916484"/>
            <a:ext cx="10515600" cy="4567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672698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64CD-706B-48AB-A262-B8E4A78D89D5}" type="datetimeFigureOut">
              <a:rPr lang="ru-RU" smtClean="0"/>
              <a:t>03.04.2020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672698"/>
            <a:ext cx="41148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672698"/>
            <a:ext cx="2743200" cy="3832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0AAE3-B116-4089-8A19-D6FC6077A97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6235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374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1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68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55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2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0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17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04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91" indent="-228594" algn="l" defTabSz="91437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7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4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2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49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36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23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10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98" algn="l" defTabSz="91437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2.png"/><Relationship Id="rId10" Type="http://schemas.openxmlformats.org/officeDocument/2006/relationships/image" Target="../media/image28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4.png"/><Relationship Id="rId10" Type="http://schemas.openxmlformats.org/officeDocument/2006/relationships/image" Target="../media/image41.png"/><Relationship Id="rId4" Type="http://schemas.openxmlformats.org/officeDocument/2006/relationships/image" Target="../media/image39.png"/><Relationship Id="rId9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2156241"/>
            <a:ext cx="9144000" cy="2835276"/>
          </a:xfrm>
        </p:spPr>
        <p:txBody>
          <a:bodyPr>
            <a:normAutofit fontScale="90000"/>
          </a:bodyPr>
          <a:lstStyle/>
          <a:p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О мерах по обеспечению безопасности </a:t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населения Республики Казахстан в соответствии</a:t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 Указом Президента Республики Казахстан</a:t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ru-RU" sz="3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«О введении чрезвычайного положения в РК»</a:t>
            </a:r>
            <a:br>
              <a:rPr lang="ru-RU" sz="36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</a:br>
            <a:endParaRPr lang="ru-RU" sz="3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62706" y="5129213"/>
            <a:ext cx="8905293" cy="390261"/>
          </a:xfrm>
        </p:spPr>
        <p:txBody>
          <a:bodyPr>
            <a:normAutofit lnSpcReduction="10000"/>
          </a:bodyPr>
          <a:lstStyle/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12192000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kk-KZ" sz="2000" dirty="0">
              <a:latin typeface="Arial Narrow" panose="020B0606020202030204" pitchFamily="34" charset="0"/>
            </a:endParaRPr>
          </a:p>
          <a:p>
            <a:pPr algn="ctr"/>
            <a:r>
              <a:rPr lang="kk-KZ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         Министерство здравоохранения Республики Казахстан</a:t>
            </a:r>
          </a:p>
          <a:p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126752" y="6590944"/>
            <a:ext cx="21771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b="1" dirty="0">
                <a:latin typeface="Arial Narrow" panose="020B0606020202030204" pitchFamily="34" charset="0"/>
              </a:rPr>
              <a:t>г. Нур-Султан, 2020 г.</a:t>
            </a:r>
            <a:endParaRPr lang="ru-RU" b="1" dirty="0">
              <a:latin typeface="Arial Narrow" panose="020B0606020202030204" pitchFamily="34" charset="0"/>
            </a:endParaRPr>
          </a:p>
        </p:txBody>
      </p:sp>
      <p:pic>
        <p:nvPicPr>
          <p:cNvPr id="6" name="Picture 2" descr="ÐÐ°ÑÑÐ¸Ð½ÐºÐ¸ Ð¿Ð¾ Ð·Ð°Ð¿ÑÐ¾ÑÑ Ð¼Ð¸Ð½Ð·Ð´ÑÐ°Ð² ÑÐº ÑÐ¼Ð±Ð»ÐµÐ¼Ð°">
            <a:extLst>
              <a:ext uri="{FF2B5EF4-FFF2-40B4-BE49-F238E27FC236}">
                <a16:creationId xmlns:a16="http://schemas.microsoft.com/office/drawing/2014/main" id="{DB7E1FFB-24FC-4168-9E00-F29469BC40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2707" y="15054"/>
            <a:ext cx="1016107" cy="1046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325586" y="2140517"/>
            <a:ext cx="10111393" cy="531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Постановление Главного государственного санитарного врача РК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782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826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 Организация и проведение противоэпидемических мероприятий по локализации очагов инфекции </a:t>
            </a:r>
            <a:endParaRPr lang="ru-RU" sz="24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54" y="822471"/>
            <a:ext cx="11576686" cy="421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82563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Руководителям управлений здравоохранения областей, г. Алматы,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-Султан, Шымкент обеспечить: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54" y="1327791"/>
            <a:ext cx="10614457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увеличение количества бригад неотложной медицинской помощи АПО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54" y="1889829"/>
            <a:ext cx="10614457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потребность организаций здравоохранения в лекарственных средствах и медицинских изделиях, необходимых для лечения пациентов с COVID-19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7154" y="2723896"/>
            <a:ext cx="10614457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введение карантина в стационарных организациях здравоохранения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54" y="3308880"/>
            <a:ext cx="10614457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инфекционную безопасность медицинского персонала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18852" y="4181898"/>
            <a:ext cx="11833859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latin typeface="Arial Narrow" panose="020B0606020202030204" pitchFamily="34" charset="0"/>
                <a:ea typeface="Times New Roman" panose="02020603050405020304" pitchFamily="18" charset="0"/>
              </a:rPr>
              <a:t>приостановление проведения профилактических прививок до особого распоряжения, за исключением профилактических прививок:</a:t>
            </a:r>
            <a:endParaRPr lang="ru-RU" b="1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18852" y="4996096"/>
            <a:ext cx="11818620" cy="18705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новорожденным в организациях родовспоможения (БЦЖ и ВГВ);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населению, проживающему и работающему в природных очагах инфекционных заболеваний (весенне-летний клещевой энцефалит, сибирская язва, туляремия, чума);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лицам, подвергшимся укусу или ослюнению любым животным (бешенство);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лицам, получившим травмы, ранения с нарушением целостности кожных покровов и слизистых (столбняк); 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контактным в очагах инфекции по эпидемиологическим показаниям. 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5630" y="3420250"/>
            <a:ext cx="836907" cy="836907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3163" y="1290104"/>
            <a:ext cx="642188" cy="64218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2163" y="1921368"/>
            <a:ext cx="762000" cy="762000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1804783" y="6823349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10</a:t>
            </a:r>
            <a:endParaRPr lang="ru-RU" dirty="0"/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548" y="2528416"/>
            <a:ext cx="916600" cy="91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1563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24781"/>
            <a:ext cx="10515600" cy="1391534"/>
          </a:xfrm>
        </p:spPr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826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 Организация и проведение противоэпидемических мероприятий по локализации очагов инфекции </a:t>
            </a:r>
            <a:endParaRPr lang="ru-RU" sz="24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2400" y="822471"/>
            <a:ext cx="11826240" cy="39645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82563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10. Руководителям ДККБТУ на транспорте, территориальных департаментов КККБТУ обеспечить: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52400" y="1285937"/>
            <a:ext cx="11826240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исполнение порядка назначения вида карантина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лиц, имевших повышенный риск заражения COVID-19;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2400" y="1720883"/>
            <a:ext cx="11826240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  <a:tabLst>
                <a:tab pos="630555" algn="l"/>
              </a:tabLs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за проведением изоляции контактных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также соблюдением противоэпидемического режима в условиях карантина;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52400" y="2155829"/>
            <a:ext cx="1182624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  <a:tabLst>
                <a:tab pos="630555" algn="l"/>
              </a:tabLs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уведомление под роспись контактных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находящихся на домашнем карантине, а также лиц, проживающих совместно с ними, о необходимости соблюдения Правил изоляции на дому (домашний карантин);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2400" y="2867774"/>
            <a:ext cx="11826240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эпидемиологическое расследование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каждого случая COVID-19 с определением круга контактных (близкие, потенциальные контакты), оценку соответствия жилища требованиям для организации домашнего карантина и объема противоэпидемических мероприятий, в течение 24 часов, а также</a:t>
            </a: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анкетирование лиц с подтвержденным (вероятным) диагнозом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COVID-19 и контактных;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52400" y="3856003"/>
            <a:ext cx="1182624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предоставление информации о каждом новом случае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COVID-19 в НЦОЗ в течение 12 часов с момента получения лабораторного подтверждения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2399" y="4600557"/>
            <a:ext cx="1182624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противоэпидемического режима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инфекционных, провизорных, карантинных стационарах и иных организациях здравоохранения; 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52399" y="5347552"/>
            <a:ext cx="8319072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  <a:tabLst>
                <a:tab pos="630555" algn="l"/>
              </a:tabLs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информирование населения о текущей эпидемиологической ситуации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распространению COVID-19 и принимаемых мерах в регионах;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52400" y="6127379"/>
            <a:ext cx="8319071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ежедневный мониторинг и представление в НЦОЗ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информации за прошедшие сутки до 02-00 часов следующего дня о лицах, пересекающих границу РК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2" name="Объект 21"/>
          <p:cNvSpPr>
            <a:spLocks noGrp="1"/>
          </p:cNvSpPr>
          <p:nvPr>
            <p:ph idx="1"/>
          </p:nvPr>
        </p:nvSpPr>
        <p:spPr>
          <a:xfrm>
            <a:off x="9355434" y="5746633"/>
            <a:ext cx="1809750" cy="8688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endParaRPr lang="kk-KZ" sz="1800" dirty="0"/>
          </a:p>
          <a:p>
            <a:pPr>
              <a:lnSpc>
                <a:spcPct val="100000"/>
              </a:lnSpc>
            </a:pPr>
            <a:endParaRPr lang="kk-KZ" sz="1800" dirty="0"/>
          </a:p>
          <a:p>
            <a:pPr>
              <a:lnSpc>
                <a:spcPct val="100000"/>
              </a:lnSpc>
            </a:pPr>
            <a:endParaRPr lang="kk-KZ" sz="1800" dirty="0"/>
          </a:p>
          <a:p>
            <a:pPr>
              <a:lnSpc>
                <a:spcPct val="100000"/>
              </a:lnSpc>
            </a:pPr>
            <a:endParaRPr lang="kk-KZ" sz="1800" dirty="0"/>
          </a:p>
          <a:p>
            <a:pPr>
              <a:lnSpc>
                <a:spcPct val="100000"/>
              </a:lnSpc>
            </a:pPr>
            <a:endParaRPr lang="kk-KZ" sz="1800" dirty="0"/>
          </a:p>
          <a:p>
            <a:pPr>
              <a:lnSpc>
                <a:spcPct val="100000"/>
              </a:lnSpc>
            </a:pPr>
            <a:endParaRPr lang="kk-KZ" sz="1800" dirty="0"/>
          </a:p>
          <a:p>
            <a:pPr>
              <a:lnSpc>
                <a:spcPct val="100000"/>
              </a:lnSpc>
            </a:pPr>
            <a:endParaRPr lang="kk-KZ" sz="1800" dirty="0"/>
          </a:p>
          <a:p>
            <a:pPr>
              <a:lnSpc>
                <a:spcPct val="100000"/>
              </a:lnSpc>
            </a:pPr>
            <a:endParaRPr lang="ru-RU" sz="1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5309" y="5769444"/>
            <a:ext cx="928347" cy="92834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1606" y="5780193"/>
            <a:ext cx="935253" cy="935253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948" y="5718840"/>
            <a:ext cx="1029554" cy="1029554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1823656" y="681423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5245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7736"/>
            <a:ext cx="10515600" cy="1391534"/>
          </a:xfrm>
        </p:spPr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826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 Организация и проведение противоэпидемических мероприятий по локализации очагов инфекции </a:t>
            </a:r>
            <a:endParaRPr lang="ru-RU" sz="24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20869" y="822471"/>
            <a:ext cx="483423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11. Руководителям территориальных департаментов КККБТУ обеспечить: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20869" y="1530116"/>
            <a:ext cx="4865241" cy="319420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8572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контроль за работой объектов водоснабжения с принятием необходимых мер по обеспечению населения питьевой водой гарантированного качества;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572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санитарно-эпидемиологический мониторинг качества воды, подаваемой населению воды, без принятия административных мер;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5725"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надзор за продуктовыми магазинами и организациями общественного питания, осуществляющими доставку еды, в рамках контроля за соблюдением режима карантина.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0869" y="4759740"/>
            <a:ext cx="4865241" cy="24314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12. Руководителям управлений здравоохранения областей, г. Алматы,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-Султан, Шымкент,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департаментов КККБТУ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привлечь организации образования и науки МЗ РК (медицинские ВУЗы, медицинские колледжи, национальные, научные центры) к оказанию помощи в мероприятиях по локализации коронавирусной инфекции.  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165835" y="818650"/>
            <a:ext cx="6905295" cy="750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73038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13. РГП на ПХВ «Национальный центр общественного здравоохранения МЗ РК» обеспечить: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165835" y="1531469"/>
            <a:ext cx="6905296" cy="570386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Font typeface="+mj-lt"/>
              <a:buAutoNum type="arabicParenR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круглосуточный мониторинг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эпид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. ситуации по COVID-19 в странах мира;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представление в КККБТУ, УЗ и ДККБТУ перечня стран, неблагополучных по заболеваемости COVID-19;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ежедневное размещение на сайте перечень стран с регистрацией COVID-19;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предоставление в МЗ и КККБТУ еженедельно по пятницам обновленного прогноза развития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эпид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ситуации в РК;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мониторинг количества лиц, пересекающих границу РК, подтвержденных случаев COVID-19 и контактных лиц с информированием о каждом зарегистрированном случае;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6) визуализацию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эпид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ситуации на территории республики с указанием «горячих точек» и дислокацию контактных лиц;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7) проведение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ретестирования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10% положительных образцов и 5% отрицательных образцов за истекший месяц согласно алгоритму лабораторных исследований;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8) оказание методологической помощи специалистам лабораторий филиала НЦЭ по методам диагностики COVID-19 в соответствии с международными рекомендациями (ВОЗ,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CDC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9) круглосуточную работу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Call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-центра по номеру 8(7172)768043;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5075972" y="993237"/>
            <a:ext cx="0" cy="5922427"/>
          </a:xfrm>
          <a:prstGeom prst="line">
            <a:avLst/>
          </a:prstGeom>
          <a:ln w="28575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1773296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58297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826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 Организация и проведение противоэпидемических мероприятий по локализации очагов инфекции </a:t>
            </a:r>
            <a:endParaRPr lang="ru-RU" sz="24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876361"/>
            <a:ext cx="614172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82563" algn="just"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14. РГП на ПХВ «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Национальный центр экспертизы» обеспечить: 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562572"/>
            <a:ext cx="6141720" cy="428771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93663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лабораторное обследование больных и контактных на COVID-19, а также иных лиц, определяемых Главным гос. санитарным врачом соответствующей территории;</a:t>
            </a:r>
          </a:p>
          <a:p>
            <a:pPr indent="93663" algn="just">
              <a:lnSpc>
                <a:spcPct val="107000"/>
              </a:lnSpc>
              <a:spcAft>
                <a:spcPts val="0"/>
              </a:spcAft>
              <a:buAutoNum type="arabicParenR"/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дезинфекционную обработку очагов COVID-19; </a:t>
            </a:r>
            <a:endParaRPr lang="ru-RU" sz="16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93663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 startAt="3"/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неснижаемый запас расходных лабораторных материалов, расходных материалов для забора образцов от больных COVID-19, тест-систем,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диагностикумов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для проведения ПЦР, вирусологических исследований, молекулярно-генетического исследования;</a:t>
            </a:r>
            <a:endParaRPr lang="ru-RU" sz="16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indent="93663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 startAt="3"/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в случае подозрения на COVID-19 методологическую помощь специалистам лабораторий по методам диагностики COVID-19 в соответствии с рекомендациями ВОЗ;</a:t>
            </a:r>
            <a:endParaRPr lang="ru-RU" sz="16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indent="93663" algn="just">
              <a:lnSpc>
                <a:spcPct val="107000"/>
              </a:lnSpc>
              <a:spcAft>
                <a:spcPts val="0"/>
              </a:spcAft>
              <a:buFont typeface="+mj-lt"/>
              <a:buAutoNum type="arabicParenR" startAt="3"/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в случае регистрации больного с подозрением на COVID-19 соблюдение порядка, предусмотренного действующими НПА при заборе и транспортировке материала от больных с COVID-19, проведении дезинфекционных мероприятий в очагах больных с подозрением на COVID-19. </a:t>
            </a:r>
            <a:endParaRPr lang="ru-RU" sz="16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446520" y="876361"/>
            <a:ext cx="5593080" cy="15081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93663" algn="just"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15. РГП на ПХВ «НЦОЗ», «Национальный научный центр особо опасных инфекций имени М.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Айкимбаева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»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обеспечить</a:t>
            </a:r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готовность Центральной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референс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-лаборатории к приему проб для проведения исследований на COVID-19.</a:t>
            </a:r>
            <a:endParaRPr lang="ru-RU" sz="1600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46520" y="2384466"/>
            <a:ext cx="5581848" cy="1541384"/>
          </a:xfrm>
          <a:prstGeom prst="rect">
            <a:avLst/>
          </a:prstGeom>
          <a:noFill/>
          <a:ln>
            <a:solidFill>
              <a:schemeClr val="accent5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indent="93663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16. Руководителям департаментов полиции областей,   г. Алматы,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-Султан, Шымкент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оказать содействие в поиске контактных, их изоляции в провизорном и карантинном стационаре, а также охране провизорных и карантинных стационаров.</a:t>
            </a:r>
            <a:endParaRPr lang="ru-RU" sz="12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446520" y="3928637"/>
            <a:ext cx="5593080" cy="10550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93663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17.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Руководителям международных аэропортов областей, г.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-Султан, Алматы и Шымкента обеспечить: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446520" y="4910060"/>
            <a:ext cx="5593080" cy="220008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93663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1) заключительную дезинфекцию воздушных судов после прибытия из-за рубежа, в том числе обслуживающего наземного оборудования и транспорта;</a:t>
            </a:r>
            <a:endParaRPr lang="ru-RU" sz="16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93663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2) текущую профилактическую дезинфекцию воздушных судов после каждого регулярного и чартерного рейсов;</a:t>
            </a:r>
            <a:endParaRPr lang="ru-RU" sz="16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indent="93663" algn="just">
              <a:lnSpc>
                <a:spcPct val="107000"/>
              </a:lnSpc>
              <a:spcAft>
                <a:spcPts val="800"/>
              </a:spcAft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3) текущую профилактическую дезинфекцию всех помещений терминалов аэропорта, задействованных в высадке и посадке пассажиров регулярных и чартерных рейсов.</a:t>
            </a:r>
            <a:endParaRPr lang="ru-RU" sz="16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2400" y="5898086"/>
            <a:ext cx="6141720" cy="12120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93663" algn="just">
              <a:lnSpc>
                <a:spcPct val="107000"/>
              </a:lnSpc>
              <a:spcAft>
                <a:spcPts val="0"/>
              </a:spcAft>
              <a:tabLst>
                <a:tab pos="810260" algn="l"/>
              </a:tabLs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18.  Акционерному обществу «Казпочта»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обеспечить оказание услуг населению сотрудниками в одноразовых перчатках и масках, проведение работы, связанной с контактом с почтовой корреспонденцией (письма, посылки и т.д.), в СИЗ (халат, маска, перчатки).</a:t>
            </a:r>
            <a:endParaRPr lang="ru-RU" sz="14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819016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7297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Алгоритм обработки данных пассажиров, с целью мониторинга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и проведения расследования при регистрации COVID -19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49899" y="10999007"/>
            <a:ext cx="1100137" cy="97869"/>
          </a:xfrm>
        </p:spPr>
        <p:txBody>
          <a:bodyPr>
            <a:normAutofit fontScale="25000" lnSpcReduction="20000"/>
          </a:bodyPr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64389" y="789042"/>
            <a:ext cx="2403525" cy="1351040"/>
          </a:xfrm>
          <a:prstGeom prst="round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703" y="912249"/>
            <a:ext cx="764528" cy="76452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839" y="978923"/>
            <a:ext cx="688075" cy="688075"/>
          </a:xfrm>
          <a:prstGeom prst="rect">
            <a:avLst/>
          </a:prstGeom>
        </p:spPr>
      </p:pic>
      <p:cxnSp>
        <p:nvCxnSpPr>
          <p:cNvPr id="10" name="Прямая со стрелкой 9"/>
          <p:cNvCxnSpPr/>
          <p:nvPr/>
        </p:nvCxnSpPr>
        <p:spPr>
          <a:xfrm>
            <a:off x="2036928" y="1321824"/>
            <a:ext cx="420491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Рисунок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4601" y="1054430"/>
            <a:ext cx="576472" cy="576471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838200" y="1768187"/>
            <a:ext cx="226792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Прибывший пассажир</a:t>
            </a:r>
            <a:endParaRPr lang="ru-RU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957" y="922368"/>
            <a:ext cx="730120" cy="730120"/>
          </a:xfrm>
          <a:prstGeom prst="rect">
            <a:avLst/>
          </a:prstGeom>
        </p:spPr>
      </p:pic>
      <p:cxnSp>
        <p:nvCxnSpPr>
          <p:cNvPr id="21" name="Прямая со стрелкой 20"/>
          <p:cNvCxnSpPr/>
          <p:nvPr/>
        </p:nvCxnSpPr>
        <p:spPr>
          <a:xfrm>
            <a:off x="4769476" y="1319451"/>
            <a:ext cx="534116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514059" y="1765997"/>
            <a:ext cx="152179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Специалист СКП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232874" y="1764868"/>
            <a:ext cx="138187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Анкетирование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90686" y="1750753"/>
            <a:ext cx="178073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Веб приложение МЗ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41557" y="847963"/>
            <a:ext cx="115299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Arial Narrow" panose="020B0606020202030204" pitchFamily="34" charset="0"/>
              </a:rPr>
              <a:t>Ввод данных в теч. 2 ч.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  <p:pic>
        <p:nvPicPr>
          <p:cNvPr id="28" name="Рисунок 2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6678" y="969401"/>
            <a:ext cx="446278" cy="727046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056" y="993559"/>
            <a:ext cx="643994" cy="643994"/>
          </a:xfrm>
          <a:prstGeom prst="rect">
            <a:avLst/>
          </a:prstGeom>
        </p:spPr>
      </p:pic>
      <p:pic>
        <p:nvPicPr>
          <p:cNvPr id="53" name="Рисунок 5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430" y="3020436"/>
            <a:ext cx="574566" cy="574565"/>
          </a:xfrm>
          <a:prstGeom prst="rect">
            <a:avLst/>
          </a:prstGeom>
          <a:noFill/>
        </p:spPr>
      </p:pic>
      <p:sp>
        <p:nvSpPr>
          <p:cNvPr id="54" name="TextBox 53"/>
          <p:cNvSpPr txBox="1"/>
          <p:nvPr/>
        </p:nvSpPr>
        <p:spPr>
          <a:xfrm>
            <a:off x="139444" y="3614280"/>
            <a:ext cx="139172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Специалист ТД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69" name="Рисунок 6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755" y="5940280"/>
            <a:ext cx="574566" cy="574565"/>
          </a:xfrm>
          <a:prstGeom prst="rect">
            <a:avLst/>
          </a:prstGeom>
          <a:noFill/>
        </p:spPr>
      </p:pic>
      <p:sp>
        <p:nvSpPr>
          <p:cNvPr id="70" name="TextBox 69"/>
          <p:cNvSpPr txBox="1"/>
          <p:nvPr/>
        </p:nvSpPr>
        <p:spPr>
          <a:xfrm>
            <a:off x="137896" y="6532507"/>
            <a:ext cx="1160895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Специалисты 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УЗ/ПМСП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pic>
        <p:nvPicPr>
          <p:cNvPr id="71" name="Рисунок 7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554" y="5957956"/>
            <a:ext cx="636540" cy="636540"/>
          </a:xfrm>
          <a:prstGeom prst="rect">
            <a:avLst/>
          </a:prstGeom>
        </p:spPr>
      </p:pic>
      <p:cxnSp>
        <p:nvCxnSpPr>
          <p:cNvPr id="72" name="Прямая со стрелкой 71"/>
          <p:cNvCxnSpPr/>
          <p:nvPr/>
        </p:nvCxnSpPr>
        <p:spPr>
          <a:xfrm>
            <a:off x="1168082" y="6227562"/>
            <a:ext cx="4191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1424064" y="6532507"/>
            <a:ext cx="118013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Регул. обзвон/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видеобзвон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20091" y="6516461"/>
            <a:ext cx="127150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При появлении 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жалоб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2420677" y="6217142"/>
            <a:ext cx="4191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055347" y="6190962"/>
            <a:ext cx="4191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8" name="Рисунок 6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2981" y="5892610"/>
            <a:ext cx="574566" cy="574565"/>
          </a:xfrm>
          <a:prstGeom prst="rect">
            <a:avLst/>
          </a:prstGeom>
          <a:noFill/>
        </p:spPr>
      </p:pic>
      <p:sp>
        <p:nvSpPr>
          <p:cNvPr id="74" name="TextBox 73"/>
          <p:cNvSpPr txBox="1"/>
          <p:nvPr/>
        </p:nvSpPr>
        <p:spPr>
          <a:xfrm>
            <a:off x="8356193" y="6512273"/>
            <a:ext cx="881973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Врач ВОП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cxnSp>
        <p:nvCxnSpPr>
          <p:cNvPr id="76" name="Прямая со стрелкой 75"/>
          <p:cNvCxnSpPr/>
          <p:nvPr/>
        </p:nvCxnSpPr>
        <p:spPr>
          <a:xfrm>
            <a:off x="9211862" y="6190962"/>
            <a:ext cx="4191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9706214" y="6520567"/>
            <a:ext cx="51969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МИС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78" name="Рисунок 7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82"/>
          <a:stretch/>
        </p:blipFill>
        <p:spPr>
          <a:xfrm>
            <a:off x="9688650" y="5849015"/>
            <a:ext cx="609329" cy="649422"/>
          </a:xfrm>
          <a:prstGeom prst="rect">
            <a:avLst/>
          </a:prstGeom>
        </p:spPr>
      </p:pic>
      <p:sp>
        <p:nvSpPr>
          <p:cNvPr id="79" name="TextBox 78"/>
          <p:cNvSpPr txBox="1"/>
          <p:nvPr/>
        </p:nvSpPr>
        <p:spPr>
          <a:xfrm>
            <a:off x="5441832" y="6521188"/>
            <a:ext cx="519694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МИС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80" name="Рисунок 79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82"/>
          <a:stretch/>
        </p:blipFill>
        <p:spPr>
          <a:xfrm>
            <a:off x="5414085" y="5875569"/>
            <a:ext cx="628891" cy="638846"/>
          </a:xfrm>
          <a:prstGeom prst="rect">
            <a:avLst/>
          </a:prstGeom>
        </p:spPr>
      </p:pic>
      <p:cxnSp>
        <p:nvCxnSpPr>
          <p:cNvPr id="81" name="Прямая со стрелкой 80"/>
          <p:cNvCxnSpPr/>
          <p:nvPr/>
        </p:nvCxnSpPr>
        <p:spPr>
          <a:xfrm>
            <a:off x="10405752" y="6145033"/>
            <a:ext cx="4191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Рисунок 8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196" y="5816703"/>
            <a:ext cx="685800" cy="685800"/>
          </a:xfrm>
          <a:prstGeom prst="rect">
            <a:avLst/>
          </a:prstGeom>
        </p:spPr>
      </p:pic>
      <p:pic>
        <p:nvPicPr>
          <p:cNvPr id="85" name="Рисунок 8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9082" y="5817176"/>
            <a:ext cx="641864" cy="641864"/>
          </a:xfrm>
          <a:prstGeom prst="rect">
            <a:avLst/>
          </a:prstGeom>
        </p:spPr>
      </p:pic>
      <p:sp>
        <p:nvSpPr>
          <p:cNvPr id="86" name="TextBox 85"/>
          <p:cNvSpPr txBox="1"/>
          <p:nvPr/>
        </p:nvSpPr>
        <p:spPr>
          <a:xfrm>
            <a:off x="10593156" y="6480093"/>
            <a:ext cx="1369286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k-KZ" sz="1400" dirty="0">
                <a:latin typeface="Arial Narrow" panose="020B0606020202030204" pitchFamily="34" charset="0"/>
              </a:rPr>
              <a:t>Веб приложение </a:t>
            </a:r>
          </a:p>
          <a:p>
            <a:pPr algn="ctr"/>
            <a:r>
              <a:rPr lang="kk-KZ" sz="1400" dirty="0">
                <a:latin typeface="Arial Narrow" panose="020B0606020202030204" pitchFamily="34" charset="0"/>
              </a:rPr>
              <a:t>МЗ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40386" y="5540807"/>
            <a:ext cx="27764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3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9830" y="5877114"/>
            <a:ext cx="650252" cy="650252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851408" y="6537910"/>
            <a:ext cx="106378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400" dirty="0">
                <a:latin typeface="Arial Narrow" panose="020B0606020202030204" pitchFamily="34" charset="0"/>
              </a:rPr>
              <a:t>Моб. приложение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762566" y="6532507"/>
            <a:ext cx="962123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400" dirty="0">
                <a:latin typeface="Arial Narrow" panose="020B0606020202030204" pitchFamily="34" charset="0"/>
              </a:rPr>
              <a:t>Состояние </a:t>
            </a:r>
          </a:p>
          <a:p>
            <a:r>
              <a:rPr lang="kk-KZ" sz="1400" dirty="0">
                <a:latin typeface="Arial Narrow" panose="020B0606020202030204" pitchFamily="34" charset="0"/>
              </a:rPr>
              <a:t>здоровья</a:t>
            </a:r>
            <a:endParaRPr lang="ru-RU" sz="1400" dirty="0">
              <a:latin typeface="Arial Narrow" panose="020B0606020202030204" pitchFamily="34" charset="0"/>
            </a:endParaRPr>
          </a:p>
        </p:txBody>
      </p:sp>
      <p:pic>
        <p:nvPicPr>
          <p:cNvPr id="89" name="Рисунок 8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5624" y="5875914"/>
            <a:ext cx="685800" cy="685800"/>
          </a:xfrm>
          <a:prstGeom prst="rect">
            <a:avLst/>
          </a:prstGeom>
        </p:spPr>
      </p:pic>
      <p:cxnSp>
        <p:nvCxnSpPr>
          <p:cNvPr id="90" name="Прямая со стрелкой 89"/>
          <p:cNvCxnSpPr/>
          <p:nvPr/>
        </p:nvCxnSpPr>
        <p:spPr>
          <a:xfrm>
            <a:off x="3627031" y="6227562"/>
            <a:ext cx="4191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 стрелкой 90"/>
          <p:cNvCxnSpPr/>
          <p:nvPr/>
        </p:nvCxnSpPr>
        <p:spPr>
          <a:xfrm>
            <a:off x="4993686" y="6202240"/>
            <a:ext cx="419100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TextBox 91"/>
          <p:cNvSpPr txBox="1"/>
          <p:nvPr/>
        </p:nvSpPr>
        <p:spPr>
          <a:xfrm>
            <a:off x="3514798" y="5679941"/>
            <a:ext cx="62068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200" i="1" dirty="0">
                <a:latin typeface="Arial Narrow" panose="020B0606020202030204" pitchFamily="34" charset="0"/>
              </a:rPr>
              <a:t>Ввод </a:t>
            </a:r>
          </a:p>
          <a:p>
            <a:r>
              <a:rPr lang="kk-KZ" sz="1200" i="1" dirty="0">
                <a:latin typeface="Arial Narrow" panose="020B0606020202030204" pitchFamily="34" charset="0"/>
              </a:rPr>
              <a:t>данных</a:t>
            </a:r>
            <a:endParaRPr lang="ru-RU" sz="1200" i="1" dirty="0">
              <a:latin typeface="Arial Narrow" panose="020B0606020202030204" pitchFamily="34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0140" y="2627398"/>
            <a:ext cx="91082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+ анализ</a:t>
            </a:r>
            <a:endParaRPr lang="ru-RU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01" name="Рисунок 10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98" y="4276224"/>
            <a:ext cx="883372" cy="568800"/>
          </a:xfrm>
          <a:prstGeom prst="rect">
            <a:avLst/>
          </a:prstGeom>
        </p:spPr>
      </p:pic>
      <p:sp>
        <p:nvSpPr>
          <p:cNvPr id="102" name="TextBox 101"/>
          <p:cNvSpPr txBox="1"/>
          <p:nvPr/>
        </p:nvSpPr>
        <p:spPr>
          <a:xfrm>
            <a:off x="139444" y="4917915"/>
            <a:ext cx="140641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Эпид.анамнез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107" name="Рисунок 10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9676" y="3007353"/>
            <a:ext cx="574566" cy="574565"/>
          </a:xfrm>
          <a:prstGeom prst="rect">
            <a:avLst/>
          </a:prstGeom>
          <a:noFill/>
        </p:spPr>
      </p:pic>
      <p:sp>
        <p:nvSpPr>
          <p:cNvPr id="108" name="TextBox 107"/>
          <p:cNvSpPr txBox="1"/>
          <p:nvPr/>
        </p:nvSpPr>
        <p:spPr>
          <a:xfrm>
            <a:off x="1608391" y="3609117"/>
            <a:ext cx="161116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Специалист СКП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1625679" y="4912706"/>
            <a:ext cx="152317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БК и ПК на борту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112" name="Рисунок 111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472" y="4326438"/>
            <a:ext cx="639801" cy="639801"/>
          </a:xfrm>
          <a:prstGeom prst="rect">
            <a:avLst/>
          </a:prstGeom>
        </p:spPr>
      </p:pic>
      <p:cxnSp>
        <p:nvCxnSpPr>
          <p:cNvPr id="125" name="Прямая со стрелкой 124"/>
          <p:cNvCxnSpPr/>
          <p:nvPr/>
        </p:nvCxnSpPr>
        <p:spPr>
          <a:xfrm flipH="1">
            <a:off x="1139777" y="2281560"/>
            <a:ext cx="3744" cy="29937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Прямая соединительная линия 127"/>
          <p:cNvCxnSpPr/>
          <p:nvPr/>
        </p:nvCxnSpPr>
        <p:spPr>
          <a:xfrm>
            <a:off x="1122978" y="2288344"/>
            <a:ext cx="101449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Прямая соединительная линия 129"/>
          <p:cNvCxnSpPr/>
          <p:nvPr/>
        </p:nvCxnSpPr>
        <p:spPr>
          <a:xfrm flipV="1">
            <a:off x="2137475" y="2140082"/>
            <a:ext cx="0" cy="14826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>
            <a:off x="6786798" y="1342665"/>
            <a:ext cx="534116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Прямая со стрелкой 133"/>
          <p:cNvCxnSpPr/>
          <p:nvPr/>
        </p:nvCxnSpPr>
        <p:spPr>
          <a:xfrm>
            <a:off x="3434488" y="1342666"/>
            <a:ext cx="534116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148900" y="896974"/>
            <a:ext cx="27764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1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>
            <a:off x="135517" y="2614023"/>
            <a:ext cx="277640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2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145" name="Рисунок 14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1564" y="3423804"/>
            <a:ext cx="574220" cy="574565"/>
          </a:xfrm>
          <a:prstGeom prst="rect">
            <a:avLst/>
          </a:prstGeom>
          <a:noFill/>
        </p:spPr>
      </p:pic>
      <p:sp>
        <p:nvSpPr>
          <p:cNvPr id="146" name="TextBox 145"/>
          <p:cNvSpPr txBox="1"/>
          <p:nvPr/>
        </p:nvSpPr>
        <p:spPr>
          <a:xfrm>
            <a:off x="5658994" y="4019817"/>
            <a:ext cx="1257344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Специалисты </a:t>
            </a:r>
          </a:p>
          <a:p>
            <a:pPr algn="ctr"/>
            <a:r>
              <a:rPr lang="kk-KZ" sz="1600" dirty="0">
                <a:latin typeface="Arial Narrow" panose="020B0606020202030204" pitchFamily="34" charset="0"/>
              </a:rPr>
              <a:t>ТД/УЗ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147" name="Прямая со стрелкой 146"/>
          <p:cNvCxnSpPr/>
          <p:nvPr/>
        </p:nvCxnSpPr>
        <p:spPr>
          <a:xfrm flipV="1">
            <a:off x="6894507" y="3833993"/>
            <a:ext cx="569490" cy="1965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TextBox 147"/>
          <p:cNvSpPr txBox="1"/>
          <p:nvPr/>
        </p:nvSpPr>
        <p:spPr>
          <a:xfrm>
            <a:off x="7470678" y="3501697"/>
            <a:ext cx="948445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поиск БК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149" name="Рисунок 14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03" y="2905339"/>
            <a:ext cx="641301" cy="641687"/>
          </a:xfrm>
          <a:prstGeom prst="rect">
            <a:avLst/>
          </a:prstGeom>
        </p:spPr>
      </p:pic>
      <p:cxnSp>
        <p:nvCxnSpPr>
          <p:cNvPr id="151" name="Прямая со стрелкой 150"/>
          <p:cNvCxnSpPr/>
          <p:nvPr/>
        </p:nvCxnSpPr>
        <p:spPr>
          <a:xfrm flipV="1">
            <a:off x="8555957" y="3323102"/>
            <a:ext cx="871903" cy="35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2" name="Рисунок 151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9126" y="2943972"/>
            <a:ext cx="546102" cy="546431"/>
          </a:xfrm>
          <a:prstGeom prst="rect">
            <a:avLst/>
          </a:prstGeom>
        </p:spPr>
      </p:pic>
      <p:sp>
        <p:nvSpPr>
          <p:cNvPr id="153" name="TextBox 152"/>
          <p:cNvSpPr txBox="1"/>
          <p:nvPr/>
        </p:nvSpPr>
        <p:spPr>
          <a:xfrm>
            <a:off x="9275633" y="3511193"/>
            <a:ext cx="123389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Стац. карант.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54" name="TextBox 153"/>
          <p:cNvSpPr txBox="1"/>
          <p:nvPr/>
        </p:nvSpPr>
        <p:spPr>
          <a:xfrm>
            <a:off x="8500136" y="2952577"/>
            <a:ext cx="100960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Arial Narrow" panose="020B0606020202030204" pitchFamily="34" charset="0"/>
              </a:rPr>
              <a:t>В теч. 12 ч.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  <p:cxnSp>
        <p:nvCxnSpPr>
          <p:cNvPr id="160" name="Прямая со стрелкой 159"/>
          <p:cNvCxnSpPr/>
          <p:nvPr/>
        </p:nvCxnSpPr>
        <p:spPr>
          <a:xfrm>
            <a:off x="6881562" y="4608535"/>
            <a:ext cx="582435" cy="2296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" name="Рисунок 162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7102" y="4205653"/>
            <a:ext cx="641301" cy="641687"/>
          </a:xfrm>
          <a:prstGeom prst="rect">
            <a:avLst/>
          </a:prstGeom>
        </p:spPr>
      </p:pic>
      <p:sp>
        <p:nvSpPr>
          <p:cNvPr id="164" name="TextBox 163"/>
          <p:cNvSpPr txBox="1"/>
          <p:nvPr/>
        </p:nvSpPr>
        <p:spPr>
          <a:xfrm>
            <a:off x="7470679" y="4871636"/>
            <a:ext cx="94844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поиск ПК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165" name="Прямая со стрелкой 164"/>
          <p:cNvCxnSpPr/>
          <p:nvPr/>
        </p:nvCxnSpPr>
        <p:spPr>
          <a:xfrm>
            <a:off x="8636832" y="4745011"/>
            <a:ext cx="791028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TextBox 165"/>
          <p:cNvSpPr txBox="1"/>
          <p:nvPr/>
        </p:nvSpPr>
        <p:spPr>
          <a:xfrm>
            <a:off x="8569646" y="4315793"/>
            <a:ext cx="100960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400" i="1" dirty="0">
                <a:latin typeface="Arial Narrow" panose="020B0606020202030204" pitchFamily="34" charset="0"/>
              </a:rPr>
              <a:t>В теч. 24 ч.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  <p:pic>
        <p:nvPicPr>
          <p:cNvPr id="167" name="Рисунок 166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5142" y="4189134"/>
            <a:ext cx="666925" cy="667327"/>
          </a:xfrm>
          <a:prstGeom prst="rect">
            <a:avLst/>
          </a:prstGeom>
          <a:noFill/>
        </p:spPr>
      </p:pic>
      <p:sp>
        <p:nvSpPr>
          <p:cNvPr id="168" name="TextBox 167"/>
          <p:cNvSpPr txBox="1"/>
          <p:nvPr/>
        </p:nvSpPr>
        <p:spPr>
          <a:xfrm>
            <a:off x="9354437" y="4880155"/>
            <a:ext cx="116820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Дом. карант.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170" name="Прямая соединительная линия 169"/>
          <p:cNvCxnSpPr/>
          <p:nvPr/>
        </p:nvCxnSpPr>
        <p:spPr>
          <a:xfrm flipV="1">
            <a:off x="780630" y="2590559"/>
            <a:ext cx="10890223" cy="614"/>
          </a:xfrm>
          <a:prstGeom prst="line">
            <a:avLst/>
          </a:prstGeom>
          <a:ln w="28575"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4" name="Прямая соединительная линия 173"/>
          <p:cNvCxnSpPr/>
          <p:nvPr/>
        </p:nvCxnSpPr>
        <p:spPr>
          <a:xfrm flipV="1">
            <a:off x="334739" y="5407703"/>
            <a:ext cx="11292292" cy="29938"/>
          </a:xfrm>
          <a:prstGeom prst="line">
            <a:avLst/>
          </a:prstGeom>
          <a:ln w="28575"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470140" y="5537360"/>
            <a:ext cx="1880643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600" b="1" dirty="0">
                <a:solidFill>
                  <a:srgbClr val="FF0000"/>
                </a:solidFill>
                <a:latin typeface="Arial Narrow" panose="020B0606020202030204" pitchFamily="34" charset="0"/>
              </a:rPr>
              <a:t>Домашний карантин</a:t>
            </a:r>
            <a:endParaRPr lang="ru-RU" sz="16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cxnSp>
        <p:nvCxnSpPr>
          <p:cNvPr id="103" name="Прямая соединительная линия 102"/>
          <p:cNvCxnSpPr/>
          <p:nvPr/>
        </p:nvCxnSpPr>
        <p:spPr>
          <a:xfrm>
            <a:off x="6500567" y="5875569"/>
            <a:ext cx="0" cy="1011204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9" name="Рисунок 168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82"/>
          <a:stretch/>
        </p:blipFill>
        <p:spPr>
          <a:xfrm>
            <a:off x="9604237" y="1051700"/>
            <a:ext cx="611052" cy="585596"/>
          </a:xfrm>
          <a:prstGeom prst="rect">
            <a:avLst/>
          </a:prstGeom>
        </p:spPr>
      </p:pic>
      <p:sp>
        <p:nvSpPr>
          <p:cNvPr id="171" name="TextBox 170"/>
          <p:cNvSpPr txBox="1"/>
          <p:nvPr/>
        </p:nvSpPr>
        <p:spPr>
          <a:xfrm>
            <a:off x="9649108" y="1736290"/>
            <a:ext cx="56618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МИС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172" name="Прямая со стрелкой 171"/>
          <p:cNvCxnSpPr/>
          <p:nvPr/>
        </p:nvCxnSpPr>
        <p:spPr>
          <a:xfrm>
            <a:off x="8924031" y="1351699"/>
            <a:ext cx="534116" cy="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7" name="Прямоугольник 176"/>
          <p:cNvSpPr/>
          <p:nvPr/>
        </p:nvSpPr>
        <p:spPr>
          <a:xfrm>
            <a:off x="19690" y="4303103"/>
            <a:ext cx="3199863" cy="97503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2" name="Прямая со стрелкой 141"/>
          <p:cNvCxnSpPr/>
          <p:nvPr/>
        </p:nvCxnSpPr>
        <p:spPr>
          <a:xfrm>
            <a:off x="815208" y="4033009"/>
            <a:ext cx="5787" cy="2555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Прямая со стрелкой 172"/>
          <p:cNvCxnSpPr/>
          <p:nvPr/>
        </p:nvCxnSpPr>
        <p:spPr>
          <a:xfrm>
            <a:off x="2361172" y="4046899"/>
            <a:ext cx="5787" cy="2555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Прямая со стрелкой 182"/>
          <p:cNvCxnSpPr/>
          <p:nvPr/>
        </p:nvCxnSpPr>
        <p:spPr>
          <a:xfrm flipV="1">
            <a:off x="3239441" y="4141565"/>
            <a:ext cx="873210" cy="36890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TextBox 183"/>
          <p:cNvSpPr txBox="1"/>
          <p:nvPr/>
        </p:nvSpPr>
        <p:spPr>
          <a:xfrm>
            <a:off x="4171170" y="3298524"/>
            <a:ext cx="1166574" cy="1347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Ввод данных </a:t>
            </a:r>
          </a:p>
          <a:p>
            <a:pPr algn="ctr"/>
            <a:r>
              <a:rPr lang="kk-KZ" sz="1600" dirty="0">
                <a:latin typeface="Arial Narrow" panose="020B0606020202030204" pitchFamily="34" charset="0"/>
              </a:rPr>
              <a:t>в веб </a:t>
            </a:r>
          </a:p>
          <a:p>
            <a:pPr algn="ctr"/>
            <a:r>
              <a:rPr lang="kk-KZ" sz="1600" dirty="0">
                <a:latin typeface="Arial Narrow" panose="020B0606020202030204" pitchFamily="34" charset="0"/>
              </a:rPr>
              <a:t>приложение МЗ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185" name="Рисунок 18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0336" y="2659549"/>
            <a:ext cx="655518" cy="655855"/>
          </a:xfrm>
          <a:prstGeom prst="rect">
            <a:avLst/>
          </a:prstGeom>
        </p:spPr>
      </p:pic>
      <p:sp>
        <p:nvSpPr>
          <p:cNvPr id="186" name="TextBox 185"/>
          <p:cNvSpPr txBox="1"/>
          <p:nvPr/>
        </p:nvSpPr>
        <p:spPr>
          <a:xfrm rot="20323085">
            <a:off x="3213644" y="3906914"/>
            <a:ext cx="928459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400" i="1" dirty="0">
                <a:latin typeface="Arial Narrow" panose="020B0606020202030204" pitchFamily="34" charset="0"/>
              </a:rPr>
              <a:t>В теч. 2 ч.</a:t>
            </a:r>
            <a:endParaRPr lang="ru-RU" sz="1400" i="1" dirty="0">
              <a:latin typeface="Arial Narrow" panose="020B0606020202030204" pitchFamily="34" charset="0"/>
            </a:endParaRPr>
          </a:p>
        </p:txBody>
      </p:sp>
      <p:pic>
        <p:nvPicPr>
          <p:cNvPr id="94" name="Рисунок 9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85393" y="2645737"/>
            <a:ext cx="655123" cy="655855"/>
          </a:xfrm>
          <a:prstGeom prst="rect">
            <a:avLst/>
          </a:prstGeom>
        </p:spPr>
      </p:pic>
      <p:cxnSp>
        <p:nvCxnSpPr>
          <p:cNvPr id="95" name="Прямая соединительная линия 94"/>
          <p:cNvCxnSpPr/>
          <p:nvPr/>
        </p:nvCxnSpPr>
        <p:spPr>
          <a:xfrm>
            <a:off x="5539100" y="2919150"/>
            <a:ext cx="9812" cy="2186197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 стрелкой 95"/>
          <p:cNvCxnSpPr/>
          <p:nvPr/>
        </p:nvCxnSpPr>
        <p:spPr>
          <a:xfrm>
            <a:off x="10422270" y="3494648"/>
            <a:ext cx="385123" cy="1131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/>
          <p:nvPr/>
        </p:nvCxnSpPr>
        <p:spPr>
          <a:xfrm flipV="1">
            <a:off x="10471330" y="4558291"/>
            <a:ext cx="379906" cy="1305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0" name="Рисунок 99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82"/>
          <a:stretch/>
        </p:blipFill>
        <p:spPr>
          <a:xfrm>
            <a:off x="4101250" y="4842535"/>
            <a:ext cx="611052" cy="585596"/>
          </a:xfrm>
          <a:prstGeom prst="rect">
            <a:avLst/>
          </a:prstGeom>
        </p:spPr>
      </p:pic>
      <p:sp>
        <p:nvSpPr>
          <p:cNvPr id="104" name="TextBox 103"/>
          <p:cNvSpPr txBox="1"/>
          <p:nvPr/>
        </p:nvSpPr>
        <p:spPr>
          <a:xfrm>
            <a:off x="4737411" y="5034645"/>
            <a:ext cx="566181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МИС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4769476" y="4642419"/>
            <a:ext cx="0" cy="4069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0895781" y="3281704"/>
            <a:ext cx="1165871" cy="134781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Ввод данных </a:t>
            </a:r>
          </a:p>
          <a:p>
            <a:pPr algn="ctr"/>
            <a:r>
              <a:rPr lang="kk-KZ" sz="1600" dirty="0">
                <a:latin typeface="Arial Narrow" panose="020B0606020202030204" pitchFamily="34" charset="0"/>
              </a:rPr>
              <a:t>в веб </a:t>
            </a:r>
          </a:p>
          <a:p>
            <a:pPr algn="ctr"/>
            <a:r>
              <a:rPr lang="kk-KZ" sz="1600" dirty="0">
                <a:latin typeface="Arial Narrow" panose="020B0606020202030204" pitchFamily="34" charset="0"/>
              </a:rPr>
              <a:t>приложение МЗ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109" name="Рисунок 108"/>
          <p:cNvPicPr>
            <a:picLocks noChangeAspect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682"/>
          <a:stretch/>
        </p:blipFill>
        <p:spPr>
          <a:xfrm>
            <a:off x="10825527" y="4825715"/>
            <a:ext cx="610684" cy="585596"/>
          </a:xfrm>
          <a:prstGeom prst="rect">
            <a:avLst/>
          </a:prstGeom>
        </p:spPr>
      </p:pic>
      <p:sp>
        <p:nvSpPr>
          <p:cNvPr id="111" name="TextBox 110"/>
          <p:cNvSpPr txBox="1"/>
          <p:nvPr/>
        </p:nvSpPr>
        <p:spPr>
          <a:xfrm>
            <a:off x="11461661" y="5017825"/>
            <a:ext cx="565840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kk-KZ" sz="1600" dirty="0">
                <a:latin typeface="Arial Narrow" panose="020B0606020202030204" pitchFamily="34" charset="0"/>
              </a:rPr>
              <a:t>МИС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113" name="Прямая со стрелкой 112"/>
          <p:cNvCxnSpPr/>
          <p:nvPr/>
        </p:nvCxnSpPr>
        <p:spPr>
          <a:xfrm>
            <a:off x="11493385" y="4625599"/>
            <a:ext cx="0" cy="40696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11818149" y="682433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9618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Алгоритм использования средств индивидуальной защиты 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при коронавирусной инфекции (</a:t>
            </a:r>
            <a:r>
              <a:rPr lang="it-IT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COVID</a:t>
            </a: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-19)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2782"/>
            <a:ext cx="10515600" cy="4567898"/>
          </a:xfrm>
        </p:spPr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4794" y="972650"/>
            <a:ext cx="11682412" cy="68505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R="30480" indent="450215" algn="just">
              <a:lnSpc>
                <a:spcPct val="107000"/>
              </a:lnSpc>
              <a:spcAft>
                <a:spcPts val="0"/>
              </a:spcAft>
              <a:tabLst>
                <a:tab pos="90170" algn="l"/>
                <a:tab pos="450215" algn="l"/>
              </a:tabLst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Медработникам необходимо соблюдать меры предосторожности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интересах собственной защиты и профилактики передачи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COVID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-19 в медицинских организациях.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4794" y="1916484"/>
            <a:ext cx="5171360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indent="-185738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соблюдать гигиену рук до и после любого контакта с пациентом, контакта с потенциально инфекционным материалом и перед надеванием, и после снятия СИЗ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4794" y="3053860"/>
            <a:ext cx="517136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indent="-185738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 использовании многоразовых СИЗ</a:t>
            </a:r>
            <a:r>
              <a:rPr lang="ru-RU" dirty="0"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обеззараживать и обрабатывать их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4794" y="3955905"/>
            <a:ext cx="517136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indent="-185738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СИЗ необходимо использовать исходя из риска заражения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54794" y="4848386"/>
            <a:ext cx="5171360" cy="12003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indent="-185738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после контакта с пациентами с подтвержденным диагнозом (подозрением) на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COVID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-19 и лицами, находящимися на карантине необходимо снять СИЗ, обработать руки антисептиком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822871" y="1887707"/>
            <a:ext cx="6129336" cy="127778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marR="30480" indent="-185738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021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процедур, сопряженных с образованием аэрозолей, медработникам следует применять респираторы, защиту для глаз, перчатки и халат водостойкий или ПЧК 1 типа; фартуки, если халаты не устойчивы к жидкостям.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822870" y="3367808"/>
            <a:ext cx="6129336" cy="147732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marR="65405" indent="-185738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148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допускается ношение одного и того же респиратора N95 или по стандарту FFP2, FFP3 при работе с несколькими пациентами с одинаковым диагнозом, без снимания респиратора. Использование одного респиратора в течение более чем 4 часов не допустимо</a:t>
            </a:r>
            <a:endParaRPr lang="ru-RU" sz="16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822870" y="5076537"/>
            <a:ext cx="6129336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marR="66040" indent="-185738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45148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лицам с респираторными симптомами или лицам, занимающимся лечением пациентов COVID-19 на дому, необходимо использовать мед. маски.</a:t>
            </a:r>
            <a:endParaRPr lang="ru-RU" sz="1600" dirty="0"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22" name="Рисунок 2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5255" y="6265429"/>
            <a:ext cx="885825" cy="81494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cxnSp>
        <p:nvCxnSpPr>
          <p:cNvPr id="24" name="Прямая соединительная линия 23"/>
          <p:cNvCxnSpPr/>
          <p:nvPr/>
        </p:nvCxnSpPr>
        <p:spPr>
          <a:xfrm>
            <a:off x="5624512" y="1774831"/>
            <a:ext cx="44768" cy="427218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1989" y="6260988"/>
            <a:ext cx="859630" cy="81938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4089" y="6260989"/>
            <a:ext cx="879429" cy="81938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4636" y="6260989"/>
            <a:ext cx="1002027" cy="81938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23" name="TextBox 22"/>
          <p:cNvSpPr txBox="1"/>
          <p:nvPr/>
        </p:nvSpPr>
        <p:spPr>
          <a:xfrm>
            <a:off x="11777582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7673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Инструкция по проведению профилактических дезинфекционных  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     мероприятий в целях предупреждения распространения COVID-19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0499" y="900821"/>
            <a:ext cx="11796713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Дезинфекция в очагах COVID-19 (очаговая дезинфекция) проводится филиалами НЦЭ. Профилактическая дезинфекция проводится организациями, осуществляющими дезинфекционную деятельность, при наличии обученного персонала и необходимого оборудования с применением СИЗ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0498" y="1875961"/>
            <a:ext cx="117967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40385" algn="l"/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проведения дезинфекции применяются средства, зарегистрированные и разрешенные в установленном порядке к применению на территории РК и ЕАЭС и включенные в ЕРСГРС ЕАЭС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0498" y="2568458"/>
            <a:ext cx="11796713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Для дезинфекции применяются средства, обладающие противовирусной эффективностью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7643" y="2987695"/>
            <a:ext cx="11796713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Дез. средства применяются при строгом соблюдении, прилагаемой к ним инструкций, в которых отражены режимы дезинфекции при вирусных инфекциях.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4070" y="4657166"/>
            <a:ext cx="11789568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Обработка с применением моющих и дез. средств общественного транспорта перед каждым рейсом, аэропортов, железнодорожных и автовокзалов, супермаркетов, рынков, остановок общественного транспорта (не менее двух раз в день), перил наземных и подземных пешеходных переходов, спортивных снарядов, детских и спортивных площадок, скамеек и лавочек, банкоматов, терминалов банков,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POS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-терминалов проводится согласно инструкции, прилагаемой к дез. средству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90497" y="3683931"/>
            <a:ext cx="11782423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Приготовление рабочих растворов дез. средств осуществляется в вытяжном шкафу или под вытяжным зонтом в специально отведенном месте. Дез. средства хранятся в таре (упаковке) поставщика с указанием наименование средства, его назначения, срока годности на этикетке. Тарная этикетка сохраняется в течение всего периода хранения (использования) дез. средства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90497" y="5934094"/>
            <a:ext cx="11782423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Не допускается передавать дезинфицирующие средства посторонним лицам и оставлять их без присмотра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97644" y="6380025"/>
            <a:ext cx="11796712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Дез. средства транспортируются специализированными автотранспортными средствами или другими транспортными средствами, приспособленными для перевозки опасных грузов.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3" name="Объект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1785004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2620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Порядок привлечения Вооруженных Сил к проведению дезинфекционных работ  в населенных пунктах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4812" y="1179392"/>
            <a:ext cx="10816590" cy="3960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85725" algn="ctr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Министерство обороны РК обеспечивает: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04812" y="1664106"/>
            <a:ext cx="10816590" cy="157414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lvl="0" indent="-185738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группой санитарной обработки для проведения профилактической дезинфекции в местах, определенных МИО;</a:t>
            </a:r>
            <a:endParaRPr lang="ru-RU" sz="14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85738" lvl="0" indent="-185738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военизированной техникой для коммунальных целей акиматов;</a:t>
            </a:r>
            <a:endParaRPr lang="ru-RU" sz="14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85738" lvl="0" indent="-185738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использование СИЗ при проведении дезинфекции (обработки); </a:t>
            </a:r>
            <a:endParaRPr lang="ru-RU" sz="14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185738" lvl="0" indent="-185738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лица, привлекаемые к работе с дез. средствами, должны иметь подготовку по дезинфекции и инструктаж по вопросам безопасного осуществления дез. работ.</a:t>
            </a:r>
            <a:endParaRPr lang="ru-RU" sz="14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04813" y="4071546"/>
            <a:ext cx="9346882" cy="3960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85738" algn="ctr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Местные исполнительные органы обеспечивают: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4812" y="4508050"/>
            <a:ext cx="9346883" cy="2166875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моющими или дез. средствами для проведения мойки улиц, рынков и прилегающих территорий; </a:t>
            </a:r>
            <a:endParaRPr lang="ru-RU" sz="14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СИЗ лиц, привлеченных к санитарной обработке;</a:t>
            </a:r>
            <a:endParaRPr lang="ru-RU" sz="14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определение территории и объектов подлежащих профилактической дезинфекции;</a:t>
            </a:r>
            <a:endParaRPr lang="ru-RU" sz="14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утверждение графика и кратности проведения дезинфекции с учетом трафика автотранспорта и погодных условий;</a:t>
            </a:r>
            <a:endParaRPr lang="ru-RU" sz="14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285750" lvl="0" indent="-285750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соблюдение методов обработки и концентрации используемых препаратов с учетом прилагаемых к ним инструкций.</a:t>
            </a:r>
            <a:endParaRPr lang="ru-RU" sz="14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8174" y="5215912"/>
            <a:ext cx="1459013" cy="145901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1787187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80000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Алгоритм деятельности блокпостов на случай предупреждения завоза и распространения коронавирусной инфекции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8858250" y="6086474"/>
            <a:ext cx="2495550" cy="397907"/>
          </a:xfrm>
        </p:spPr>
        <p:txBody>
          <a:bodyPr>
            <a:normAutofit fontScale="92500" lnSpcReduction="20000"/>
          </a:bodyPr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218" y="830997"/>
            <a:ext cx="909637" cy="9037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20647" y="1603651"/>
            <a:ext cx="1479640" cy="34648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Блокпосты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47837" y="1011357"/>
            <a:ext cx="445283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устанавливаются в пунктах въезда и выезда из карантинной зоны </a:t>
            </a:r>
            <a:endParaRPr lang="ru-RU" sz="1600" b="1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47837" y="2135551"/>
            <a:ext cx="445283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должны обеспечить сотрудников блокпоста средствами индивидуальной защиты (маски, перчатки) и антисептиками для рук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</a:rPr>
              <a:t>утверждают график работы и обеспечивают организацию горячего питания для сотрудников блокпоста</a:t>
            </a:r>
          </a:p>
          <a:p>
            <a:pPr algn="just"/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74" y="2135551"/>
            <a:ext cx="853229" cy="84766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220647" y="2966759"/>
            <a:ext cx="149436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Руководители </a:t>
            </a:r>
          </a:p>
          <a:p>
            <a:pPr algn="ctr"/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задейств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ctr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ведомств </a:t>
            </a:r>
            <a:endParaRPr lang="ru-RU" sz="1600" dirty="0"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64" y="3966720"/>
            <a:ext cx="853229" cy="84766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02298" y="4731603"/>
            <a:ext cx="151271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Сотрудники </a:t>
            </a:r>
          </a:p>
          <a:p>
            <a:pPr algn="ctr"/>
            <a:r>
              <a:rPr lang="kk-KZ" sz="1600" dirty="0">
                <a:latin typeface="Arial Narrow" panose="020B0606020202030204" pitchFamily="34" charset="0"/>
              </a:rPr>
              <a:t>блокпостов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747837" y="4085031"/>
            <a:ext cx="445283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обязаны соблюдать мер личной безопасности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latin typeface="Arial Narrow" panose="020B0606020202030204" pitchFamily="34" charset="0"/>
              </a:rPr>
              <a:t>необходимо обеспечить соблюдение расстояния между опрашиваемым лицом и сотрудником блокпоста не менее 1 метра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flipH="1">
            <a:off x="6200667" y="1011357"/>
            <a:ext cx="9524" cy="5918081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437" y="911138"/>
            <a:ext cx="926309" cy="926309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6537541" y="1821295"/>
            <a:ext cx="145541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Лицо с </a:t>
            </a:r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подозр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COVID-19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715090" y="2864971"/>
            <a:ext cx="871154" cy="871154"/>
          </a:xfrm>
          <a:prstGeom prst="rect">
            <a:avLst/>
          </a:prstGeom>
          <a:noFill/>
        </p:spPr>
      </p:pic>
      <p:sp>
        <p:nvSpPr>
          <p:cNvPr id="19" name="Прямоугольник 18"/>
          <p:cNvSpPr/>
          <p:nvPr/>
        </p:nvSpPr>
        <p:spPr>
          <a:xfrm>
            <a:off x="8503158" y="861175"/>
            <a:ext cx="3577466" cy="175432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респираторных признаков (кашель, температура (со слов опрашиваемого), отдышка</a:t>
            </a:r>
          </a:p>
          <a:p>
            <a:pPr marL="85725" indent="-85725" algn="just">
              <a:buFontTx/>
              <a:buChar char="-"/>
            </a:pPr>
            <a:r>
              <a:rPr lang="ru-RU" dirty="0">
                <a:latin typeface="Arial Narrow" panose="020B0606020202030204" pitchFamily="34" charset="0"/>
              </a:rPr>
              <a:t>наличие в эпидемиологическом анамнезе контакта с подтвержденным случаем COVID-19 </a:t>
            </a:r>
          </a:p>
        </p:txBody>
      </p:sp>
      <p:pic>
        <p:nvPicPr>
          <p:cNvPr id="30" name="Рисунок 2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55035" y="2878299"/>
            <a:ext cx="795144" cy="795143"/>
          </a:xfrm>
          <a:prstGeom prst="rect">
            <a:avLst/>
          </a:prstGeom>
          <a:noFill/>
        </p:spPr>
      </p:pic>
      <p:sp>
        <p:nvSpPr>
          <p:cNvPr id="31" name="TextBox 30"/>
          <p:cNvSpPr txBox="1"/>
          <p:nvPr/>
        </p:nvSpPr>
        <p:spPr>
          <a:xfrm>
            <a:off x="6626173" y="3670784"/>
            <a:ext cx="11288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Специалист</a:t>
            </a:r>
          </a:p>
          <a:p>
            <a:pPr algn="ctr"/>
            <a:r>
              <a:rPr lang="kk-KZ" sz="1600" dirty="0">
                <a:latin typeface="Arial Narrow" panose="020B0606020202030204" pitchFamily="34" charset="0"/>
              </a:rPr>
              <a:t>ТД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514738" y="3656585"/>
            <a:ext cx="1495923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Вызвать скорую </a:t>
            </a:r>
          </a:p>
          <a:p>
            <a:pPr algn="ctr"/>
            <a:r>
              <a:rPr lang="kk-KZ" sz="1600" dirty="0">
                <a:latin typeface="Arial Narrow" panose="020B0606020202030204" pitchFamily="34" charset="0"/>
              </a:rPr>
              <a:t>мед.помощь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flipV="1">
            <a:off x="7828693" y="3200191"/>
            <a:ext cx="291660" cy="32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Рисунок 34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224" y="2869003"/>
            <a:ext cx="707562" cy="707562"/>
          </a:xfrm>
          <a:prstGeom prst="rect">
            <a:avLst/>
          </a:prstGeom>
        </p:spPr>
      </p:pic>
      <p:sp>
        <p:nvSpPr>
          <p:cNvPr id="36" name="TextBox 35"/>
          <p:cNvSpPr txBox="1"/>
          <p:nvPr/>
        </p:nvSpPr>
        <p:spPr>
          <a:xfrm>
            <a:off x="10877907" y="3645100"/>
            <a:ext cx="1002197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pPr algn="ctr"/>
            <a:r>
              <a:rPr lang="kk-KZ" sz="1600" dirty="0">
                <a:latin typeface="Arial Narrow" panose="020B0606020202030204" pitchFamily="34" charset="0"/>
              </a:rPr>
              <a:t>Карант. </a:t>
            </a:r>
          </a:p>
          <a:p>
            <a:pPr algn="ctr"/>
            <a:r>
              <a:rPr lang="kk-KZ" sz="1600" dirty="0">
                <a:latin typeface="Arial Narrow" panose="020B0606020202030204" pitchFamily="34" charset="0"/>
              </a:rPr>
              <a:t>стационар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 flipV="1">
            <a:off x="10341498" y="3199438"/>
            <a:ext cx="291660" cy="32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Прямоугольник 41"/>
          <p:cNvSpPr/>
          <p:nvPr/>
        </p:nvSpPr>
        <p:spPr>
          <a:xfrm>
            <a:off x="6421954" y="6225790"/>
            <a:ext cx="5566032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Въезд в зону карантина осуществляется по специальным пропускам, выданным МИО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6421954" y="4580324"/>
            <a:ext cx="5566032" cy="147732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приезда машины скорой мед. помощи представить больному медицинскую маску и соблюдать дистанцию не менее 1 метра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используют одноразовые маски, перчатки и халаты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смена масок осуществляется каждые 2 часа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1804628" y="5922733"/>
            <a:ext cx="43064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обязаны осуществлять движение согласно маршрутному листу</a:t>
            </a:r>
            <a:endParaRPr lang="ru-RU" dirty="0">
              <a:latin typeface="Arial Narrow" panose="020B0606020202030204" pitchFamily="34" charset="0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flipV="1">
            <a:off x="8163948" y="1774831"/>
            <a:ext cx="291660" cy="32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7152607" y="2410837"/>
            <a:ext cx="0" cy="4093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Рисунок 5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626" y="5616455"/>
            <a:ext cx="853229" cy="853229"/>
          </a:xfrm>
          <a:prstGeom prst="rect">
            <a:avLst/>
          </a:prstGeom>
        </p:spPr>
      </p:pic>
      <p:cxnSp>
        <p:nvCxnSpPr>
          <p:cNvPr id="59" name="Прямая со стрелкой 58"/>
          <p:cNvCxnSpPr>
            <a:stCxn id="31" idx="2"/>
          </p:cNvCxnSpPr>
          <p:nvPr/>
        </p:nvCxnSpPr>
        <p:spPr>
          <a:xfrm flipH="1">
            <a:off x="7190590" y="4255559"/>
            <a:ext cx="1" cy="32476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Прямоугольник 59"/>
          <p:cNvSpPr/>
          <p:nvPr/>
        </p:nvSpPr>
        <p:spPr>
          <a:xfrm>
            <a:off x="220647" y="6469684"/>
            <a:ext cx="149436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Водители </a:t>
            </a:r>
          </a:p>
          <a:p>
            <a:pPr algn="ctr"/>
            <a:r>
              <a:rPr lang="ru-RU" sz="1600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автотрансп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ср. 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805631" y="682677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7358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Порядок назначения вида карантина для лиц, имевших повышенный риск  заражения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COVID-19 и транспортировки контактных лиц</a:t>
            </a: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9629774" y="6315074"/>
            <a:ext cx="1724025" cy="169307"/>
          </a:xfrm>
        </p:spPr>
        <p:txBody>
          <a:bodyPr>
            <a:normAutofit fontScale="25000" lnSpcReduction="20000"/>
          </a:bodyPr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46380" y="804469"/>
            <a:ext cx="1069923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Лица, имевшие повышенный риск заражения COVID-19, в зависимости от степени риска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97386" y="1179074"/>
            <a:ext cx="1742785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Близкий контакт</a:t>
            </a:r>
            <a:endParaRPr lang="ru-RU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97386" y="5438223"/>
            <a:ext cx="2544286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Потенциальный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контакт </a:t>
            </a:r>
            <a:endParaRPr lang="ru-RU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08187" y="4642286"/>
            <a:ext cx="11741359" cy="68505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Наличие эпидемиологической связи рассматривается в течение 7 дней до начала заболевания (возникновения симптомов или) случая COVID-19.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8186" y="5802016"/>
            <a:ext cx="9103454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лицо, находившееся с больным COVID-19 в самолете, поезде, автобусе, но не имевшее близкий контакт с ним.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18218" y="1524580"/>
            <a:ext cx="11722237" cy="38869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indent="-185738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лицо, проживающее совместно со случаем COVID-19 в одном жилище;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17279" y="1961057"/>
            <a:ext cx="11741358" cy="38869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indent="-185738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лицо, имеющее незащищенный прямой контакт с больным COVID-19 или инфекционными выделениями случая COVID-19;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7279" y="2367226"/>
            <a:ext cx="11741359" cy="388696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indent="-185738" algn="just">
              <a:lnSpc>
                <a:spcPct val="107000"/>
              </a:lnSpc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лицо, находившееся в закрытом помещении вместе со случаем COVID-19 в течение 15 минут или более;</a:t>
            </a:r>
            <a:endParaRPr lang="ru-RU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17279" y="2792314"/>
            <a:ext cx="11741357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indent="-185738" algn="just"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мед. работник или другое лицо, обеспечивающее непосредственный уход за больным COVID-19, или лабораторные специалисты, работавшие с биообразцами больного COVID-19 без рекомендованных СИЗ или с возможным нарушением правил применения СИЗ;</a:t>
            </a:r>
            <a:endParaRPr lang="ru-RU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7279" y="3682564"/>
            <a:ext cx="11741359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indent="-185738" algn="just">
              <a:spcAft>
                <a:spcPts val="0"/>
              </a:spcAft>
              <a:buFontTx/>
              <a:buChar char="-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контакт в самолете, автобусе междугороднего сообщения, поезде, который находился на расстоянии двух сидений в любом направлении от больного COVID-19 либо в одном купе (в поезде), а также члены экипажа, которые обслуживали секцию самолета, где летел больной COVID-19.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V="1">
            <a:off x="633754" y="5382477"/>
            <a:ext cx="10890223" cy="614"/>
          </a:xfrm>
          <a:prstGeom prst="line">
            <a:avLst/>
          </a:prstGeom>
          <a:ln w="28575"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217278" y="6484381"/>
            <a:ext cx="9090541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лицо, прибывшее из страны/территории, где зарегистрированы случаи  COVID-19;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680" y="5622889"/>
            <a:ext cx="1341119" cy="134111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1773296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19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439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26" y="1781600"/>
            <a:ext cx="12192000" cy="428624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indent="450169" algn="ctr">
              <a:lnSpc>
                <a:spcPct val="107000"/>
              </a:lnSpc>
            </a:pPr>
            <a:br>
              <a:rPr lang="ru-RU" sz="2399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99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І. Ограничительные мероприятия на въезде в страну</a:t>
            </a:r>
            <a:br>
              <a:rPr lang="ru-RU" sz="2399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99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9972" y="2192294"/>
            <a:ext cx="11369040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85721"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Акимам, руководителям управлений здравоохранения областей, городов Алматы,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-Султан, Шымкент обеспечить:</a:t>
            </a:r>
            <a:endParaRPr lang="ru-RU" sz="16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08354" y="2950560"/>
            <a:ext cx="11369040" cy="369332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изоляцию </a:t>
            </a:r>
            <a:r>
              <a:rPr lang="kk-KZ" dirty="0">
                <a:solidFill>
                  <a:srgbClr val="FF0000"/>
                </a:solidFill>
                <a:latin typeface="Arial Narrow" panose="020B0606020202030204" pitchFamily="34" charset="0"/>
              </a:rPr>
              <a:t>на 2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</a:rPr>
              <a:t> суток в карантинном стационаре </a:t>
            </a:r>
            <a:r>
              <a:rPr lang="ru-RU" dirty="0">
                <a:latin typeface="Arial Narrow" panose="020B0606020202030204" pitchFamily="34" charset="0"/>
              </a:rPr>
              <a:t>для проведения лабораторного обследования на COVID-19 всех лиц, кроме :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11480" y="3457940"/>
            <a:ext cx="11369040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 сотрудников дипломатических представительств, консульских учреждений и представительств международных организаций, аккредитованных в РК, и членов их семей, прибывающих в РК из-за рубежа, данные лица подлежат лабораторному обследованию на COVID-19 и самоизоляции на дому в течение 14 суток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08354" y="4489012"/>
            <a:ext cx="11369040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630492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пилотов авиакомпаний и члены локомотивных бригад, лиц, связанных с перевозочной деятельностью на железнодорожном транспорте, осуществляющих международные автомобильные перевозки грузов, прибывших из-за рубежа,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данные лица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подлежат мед. наблюдению по месту проживания путем обзвона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08354" y="5521555"/>
            <a:ext cx="11383784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630492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лиц, прибывших из стран ЕАЭС и Республики Узбекистан через пункты пропуска через Гос. границу РК на железнодорожном транспорте и автопереходах,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данные лица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подлежат изоляции на дому в течение 14 суток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8354" y="6297673"/>
            <a:ext cx="11383784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tabLst>
                <a:tab pos="630492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Главный гос. санитарный врач соответствующей территории вправе принимать решение о карантинизации пассажиров, прибывших из-за рубежа с учетом складывающейся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эпид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ситуации в регионе и мире. 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38200" y="3457940"/>
            <a:ext cx="10515600" cy="3026442"/>
          </a:xfrm>
        </p:spPr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20" name="Заголовок 1"/>
          <p:cNvSpPr txBox="1">
            <a:spLocks/>
          </p:cNvSpPr>
          <p:nvPr/>
        </p:nvSpPr>
        <p:spPr>
          <a:xfrm>
            <a:off x="0" y="0"/>
            <a:ext cx="12192000" cy="124301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3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kk-KZ" sz="2000" b="1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kk-KZ" sz="2400" b="1">
                <a:solidFill>
                  <a:schemeClr val="bg1"/>
                </a:solidFill>
                <a:latin typeface="Arial Narrow" panose="020B0606020202030204" pitchFamily="34" charset="0"/>
              </a:rPr>
              <a:t>Постановление Главного государственного санитарного врача РК </a:t>
            </a:r>
            <a:r>
              <a:rPr lang="ru-RU" sz="2400" b="1">
                <a:solidFill>
                  <a:schemeClr val="bg1"/>
                </a:solidFill>
                <a:latin typeface="Arial Narrow" panose="020B0606020202030204" pitchFamily="34" charset="0"/>
              </a:rPr>
              <a:t>О мерах по обеспечению безопасности населения РК в соответствии с Указом Президента РК «О введении чрезвычайного положения в РК»</a:t>
            </a:r>
            <a:br>
              <a:rPr lang="ru-RU" sz="2000" b="1">
                <a:solidFill>
                  <a:schemeClr val="bg1"/>
                </a:solidFill>
                <a:latin typeface="Arial Narrow" panose="020B0606020202030204" pitchFamily="34" charset="0"/>
              </a:rPr>
            </a:b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43700" y="1293393"/>
            <a:ext cx="4886274" cy="40011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kk-KZ" sz="2000" dirty="0">
                <a:latin typeface="Arial Narrow" panose="020B0606020202030204" pitchFamily="34" charset="0"/>
              </a:rPr>
              <a:t>Действует с 1 апреля 2020 года под №</a:t>
            </a:r>
            <a:r>
              <a:rPr lang="ru-RU" sz="2000" dirty="0">
                <a:latin typeface="Arial Narrow" panose="020B0606020202030204" pitchFamily="34" charset="0"/>
              </a:rPr>
              <a:t>30-ПГВр</a:t>
            </a:r>
            <a:r>
              <a:rPr lang="kk-KZ" sz="2000" dirty="0">
                <a:latin typeface="Arial Narrow" panose="020B0606020202030204" pitchFamily="34" charset="0"/>
              </a:rPr>
              <a:t> </a:t>
            </a:r>
            <a:endParaRPr lang="ru-RU" sz="2000" dirty="0">
              <a:latin typeface="Arial Narrow" panose="020B060602020203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87188" y="6829981"/>
            <a:ext cx="30168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61405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787" y="615523"/>
            <a:ext cx="1347788" cy="467371"/>
          </a:xfrm>
        </p:spPr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3099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Порядок назначения вида карантина для лиц, имевших повышенный риск  заражения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COVID-19 и транспортировки контактных лиц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5314950" y="1223850"/>
            <a:ext cx="6686550" cy="2308324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lvl="0" indent="-185738" algn="just">
              <a:spcAft>
                <a:spcPts val="0"/>
              </a:spcAft>
              <a:buFont typeface="Courier New" panose="02070309020205020404" pitchFamily="49" charset="0"/>
              <a:buChar char="o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 лица, прибывшие из-за рубежа, подлежат изоляции на 2 суток в карантинном стационаре для проведения лабораторного обследования на COVID-19 согласно пункту 1 настоящего постановления.  После получения результатов лабораторного обследования на COVID-19 лица, с положительным результатом переводятся в инфекционный стационар   для лечения, лица с отрицательным результатом на COVID-19 – изолируются на дому (домашний карантин) в течение 12 суток.  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3351" y="787514"/>
            <a:ext cx="11868149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Близкие и потенциальные контакты подлежат карантинизации: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3352" y="1222970"/>
            <a:ext cx="5038724" cy="12003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lvl="0" indent="-185738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Близкие контакты случая COVID-19 помещаются в карантинный стационар (изолятор), за исключением членов одной семьи, проживающих в одном жилище. 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33352" y="2593592"/>
            <a:ext cx="5038724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185738" lvl="0" indent="-185738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Близкие контакты случая COVID-19, являющиеся членами одной семьи, проживающие совместно подлежат домашнему карантину. 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 flipH="1">
            <a:off x="465534" y="3599178"/>
            <a:ext cx="11121629" cy="5008"/>
          </a:xfrm>
          <a:prstGeom prst="line">
            <a:avLst/>
          </a:prstGeom>
          <a:ln w="28575"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243638" y="6816481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30976" y="3673960"/>
            <a:ext cx="11870524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Порядок транспортировки контактных лиц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36" name="Прямоугольник 35"/>
          <p:cNvSpPr/>
          <p:nvPr/>
        </p:nvSpPr>
        <p:spPr>
          <a:xfrm>
            <a:off x="128594" y="4091714"/>
            <a:ext cx="10585126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лица, имевшие потенциальный контакт с клиническими проявлениями направляются в провизорный стационар машиной СМП.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28594" y="4783930"/>
            <a:ext cx="10585126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лица, имевшие потенциальный контакт, в случаях отсутствия условий к самоизоляции по месту проживания, нахождения, подлежат транспортировке в карантинный стационар.  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28594" y="5472057"/>
            <a:ext cx="10585126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транспортировка контактных лиц в карантин осуществляется спец. транспортом, желательно с изоляцией водительской кабины от салона, оснащается распылителем, инвентарем и средствами для дезинфекции, запасом защитных масок для контактных, одноразовых средств для сбора медицинских отходов. 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128594" y="6453530"/>
            <a:ext cx="10585126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мед. работники, водитель спец. транспортного средства работают в СИЗ в комплекте с очками, респираторами-масками типа N95, обеспечиваются индивидуальными антисептиками.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1053711" y="5689070"/>
            <a:ext cx="945936" cy="945936"/>
          </a:xfrm>
          <a:prstGeom prst="rect">
            <a:avLst/>
          </a:prstGeom>
          <a:noFill/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7584" y="4334590"/>
            <a:ext cx="839737" cy="839737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773296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9596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6787" y="471488"/>
            <a:ext cx="1347788" cy="46737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kk-KZ" dirty="0"/>
            </a:br>
            <a:br>
              <a:rPr lang="ru-RU" sz="36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Алгоритм захоронения трупов людей, умерших от  COVID-19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1460" y="461665"/>
            <a:ext cx="11872904" cy="175432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  <a:tab pos="581660" algn="l"/>
                <a:tab pos="8102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выявлении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случая смерти человека с подозрением на COVID-19 эпидемиологическое обследование и другие мероприятия, связанные с данным, случаем проводятся немедленно после выявления трупа с соблюдением требований противоэпидемического режима.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  <a:tab pos="581660" algn="l"/>
                <a:tab pos="8102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лабораторном подтверждении диагноза COVID-19 тело умершего не подвергается вскрытию и не выдается родственникам. 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  <a:tab pos="581660" algn="l"/>
                <a:tab pos="8102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Тело умершего с подозрением на COVID-19 до получения результатов лабораторного исследования родственникам не выдается</a:t>
            </a: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7202" y="2274569"/>
            <a:ext cx="11872904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Все лица, действия которых связаны с осмотром, транспортировкой, работой и обслуживанием трупов больных (с подозрением на) COVID-19, используют СИЗ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52400" y="2957408"/>
            <a:ext cx="11877706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Перед проведением подготовки к погребению тела умершего от COVID-19 необходимо на лицо (дыхательные пути) умершего положить обильно смоченную в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вирулицидном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(бактерицидном) средстве маску (салфетку)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2401" y="3640247"/>
            <a:ext cx="11877705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 захоронении без гроба (по нац. обычаям) омовение трупа больного, умершего от COVID-19, проводится в прозектуре.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57202" y="4051622"/>
            <a:ext cx="11872904" cy="12003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70510" algn="l"/>
                <a:tab pos="810260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При захоронении с гробом (по нац. обычаям) тело умершего заворачивают в ткань, которая пропитывается соответствующим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вирулицидным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(бактерицидным) дезинфицирующим раствором в концентрации согласно инструкции используемого препарата.</a:t>
            </a: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Затем тело оборачивается полиэтиленовой пленкой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и повторно заворачивается в плотную ткань. Тело умершего от COVID-19 к месту погребения перевозится в металлическом или плотно закрытом деревянном гробу. </a:t>
            </a:r>
            <a:endParaRPr lang="ru-RU" sz="14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64331" y="5281574"/>
            <a:ext cx="11865775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810260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Для соблюдения мер биобезопасности при перевозке и погребении трупа комплектуется группа захоронения, включающая не менее 5-7 чел., которых должны сопровождать специалисты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террит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подразделений ведомства СЭС или противочумных учреждений. </a:t>
            </a:r>
            <a:endParaRPr lang="ru-RU" sz="14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57202" y="6234527"/>
            <a:ext cx="11872904" cy="68505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371475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По окончании погребения инструменты, защитная одежда, транспорт обеззараживаются непосредственно в месте захоронения на краю могилы дез. средствами соответствующей концентрации и экспозиции.</a:t>
            </a:r>
            <a:endParaRPr lang="ru-RU" sz="14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773296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18075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Алгоритм тестирования на COVID-19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54033" y="475163"/>
            <a:ext cx="11795361" cy="3886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marL="342900" lvl="0" indent="-342900" algn="ctr">
              <a:lnSpc>
                <a:spcPct val="107000"/>
              </a:lnSpc>
              <a:spcAft>
                <a:spcPts val="0"/>
              </a:spcAft>
              <a:buFont typeface="+mj-lt"/>
              <a:buAutoNum type="romanUcPeriod"/>
            </a:pP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Экспресс-тестирование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400" dirty="0">
              <a:solidFill>
                <a:srgbClr val="FF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036" y="920765"/>
            <a:ext cx="3595007" cy="5539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направлено на обнаружение антител </a:t>
            </a:r>
            <a:r>
              <a:rPr lang="ru-RU" sz="1500" dirty="0" err="1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IgM</a:t>
            </a: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kk-KZ" sz="15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и </a:t>
            </a:r>
            <a:r>
              <a:rPr lang="ru-RU" sz="1500" dirty="0" err="1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IgG</a:t>
            </a: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kk-KZ" sz="15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в крови человека</a:t>
            </a: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. </a:t>
            </a:r>
            <a:endParaRPr lang="ru-RU" sz="15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032" y="1606158"/>
            <a:ext cx="3595007" cy="5539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 качестве биоматериала для тестирования используется капиллярная кровь</a:t>
            </a:r>
            <a:endParaRPr lang="ru-RU" sz="1500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033" y="2235939"/>
            <a:ext cx="3595007" cy="553998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проводят обученные специалисты-лаборанты</a:t>
            </a:r>
            <a:endParaRPr lang="ru-RU" sz="1500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4032" y="2898263"/>
            <a:ext cx="3595007" cy="78483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kk-KZ" sz="15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преимущества</a:t>
            </a:r>
            <a:r>
              <a:rPr lang="kk-KZ" sz="15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: простота использования, быстрота получения результатов (до 15 минут).</a:t>
            </a:r>
            <a:endParaRPr lang="ru-RU" sz="15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873767" y="914851"/>
            <a:ext cx="4609095" cy="28092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5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Лица, подлежащие экспресс-тестированию на COVID-19: </a:t>
            </a:r>
          </a:p>
          <a:p>
            <a:pPr marL="92075" lvl="0" indent="-92075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мед. работники с повышенным риском заражения COVID-19;</a:t>
            </a:r>
            <a:endParaRPr lang="ru-RU" sz="1500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92075" lvl="0" indent="-92075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больные с заболеваниями органов дыхания, находящиеся на ДУ;</a:t>
            </a:r>
            <a:endParaRPr lang="ru-RU" sz="15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больные с пневмониями в возрасте 30 лет и старше;</a:t>
            </a:r>
            <a:endParaRPr lang="ru-RU" sz="15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lvl="0" indent="-92075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 перед выходом из стационарного и домашнего карантина (близкие и потенциальные контакты); </a:t>
            </a:r>
            <a:endParaRPr lang="ru-RU" sz="15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lvl="0" indent="-92075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больные с респираторными симптомами;</a:t>
            </a:r>
            <a:endParaRPr lang="ru-RU" sz="15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2075" lvl="0" indent="-92075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ru-RU" sz="15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лица, из числа ПК, необследованные на COVID-19 в период карантина.</a:t>
            </a: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 flipH="1">
            <a:off x="535185" y="3861943"/>
            <a:ext cx="11121629" cy="5008"/>
          </a:xfrm>
          <a:prstGeom prst="line">
            <a:avLst/>
          </a:prstGeom>
          <a:ln w="28575">
            <a:prstDash val="lgDash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21" name="Рисунок 20" descr="Картинки по запросу &quot;rapid test covid 19&quot;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46" b="26096"/>
          <a:stretch/>
        </p:blipFill>
        <p:spPr bwMode="auto">
          <a:xfrm>
            <a:off x="8613646" y="1504370"/>
            <a:ext cx="3402578" cy="1451894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</p:pic>
      <p:sp>
        <p:nvSpPr>
          <p:cNvPr id="13" name="Прямоугольник 12"/>
          <p:cNvSpPr/>
          <p:nvPr/>
        </p:nvSpPr>
        <p:spPr>
          <a:xfrm>
            <a:off x="8598185" y="785401"/>
            <a:ext cx="3402578" cy="7294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200"/>
              </a:spcBef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Интерпретация и действия при получении результата</a:t>
            </a:r>
          </a:p>
        </p:txBody>
      </p:sp>
      <p:sp>
        <p:nvSpPr>
          <p:cNvPr id="24" name="Надпись 2"/>
          <p:cNvSpPr txBox="1">
            <a:spLocks noChangeArrowheads="1"/>
          </p:cNvSpPr>
          <p:nvPr/>
        </p:nvSpPr>
        <p:spPr bwMode="auto">
          <a:xfrm>
            <a:off x="8592124" y="2945643"/>
            <a:ext cx="835926" cy="8349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IgM </a:t>
            </a:r>
            <a:r>
              <a:rPr lang="ru-RU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положит</a:t>
            </a:r>
            <a:r>
              <a:rPr lang="ru-RU" sz="10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05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Надпись 2"/>
          <p:cNvSpPr txBox="1">
            <a:spLocks noChangeArrowheads="1"/>
          </p:cNvSpPr>
          <p:nvPr/>
        </p:nvSpPr>
        <p:spPr bwMode="auto">
          <a:xfrm>
            <a:off x="9447945" y="2941699"/>
            <a:ext cx="784842" cy="83887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IgM </a:t>
            </a:r>
            <a:r>
              <a:rPr lang="ru-RU" sz="105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отрицат</a:t>
            </a:r>
            <a:r>
              <a:rPr lang="ru-RU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положит</a:t>
            </a:r>
            <a:r>
              <a:rPr lang="ru-RU" sz="5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9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Надпись 2"/>
          <p:cNvSpPr txBox="1">
            <a:spLocks noChangeArrowheads="1"/>
          </p:cNvSpPr>
          <p:nvPr/>
        </p:nvSpPr>
        <p:spPr bwMode="auto">
          <a:xfrm>
            <a:off x="10299473" y="2939603"/>
            <a:ext cx="765952" cy="84096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IgM </a:t>
            </a:r>
            <a:r>
              <a:rPr lang="ru-RU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положит.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отрицат</a:t>
            </a:r>
            <a:r>
              <a:rPr lang="ru-RU" sz="9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Надпись 2"/>
          <p:cNvSpPr txBox="1">
            <a:spLocks noChangeArrowheads="1"/>
          </p:cNvSpPr>
          <p:nvPr/>
        </p:nvSpPr>
        <p:spPr bwMode="auto">
          <a:xfrm>
            <a:off x="11273831" y="2945643"/>
            <a:ext cx="726932" cy="83492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IgM </a:t>
            </a:r>
            <a:r>
              <a:rPr lang="ru-RU" sz="105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отрицат</a:t>
            </a:r>
            <a:r>
              <a:rPr lang="ru-RU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IgG</a:t>
            </a:r>
            <a:r>
              <a:rPr lang="ru-RU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5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отрицат</a:t>
            </a:r>
            <a:r>
              <a:rPr lang="ru-RU" sz="105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154032" y="3948321"/>
            <a:ext cx="5789568" cy="307776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+результат экспресс-теста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IgM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: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1) оповещает тестируемое лицо, о наличии подозрения на COVID-19, проводится повторно;  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2) при получении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повторного +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IgM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sz="1600" dirty="0">
                <a:latin typeface="Arial Narrow" panose="020B0606020202030204" pitchFamily="34" charset="0"/>
              </a:rPr>
              <a:t>мед. работник извещает руководителя и врача-эпидемиолога МО, обеспечивает больного одноразовой маской и ограничивает его контакты с окружающими;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3) врач-эпидемиолог/руководитель МО оповещает в течении 2 ч. с момента получения + результата согласно схемы оповещения </a:t>
            </a:r>
            <a:r>
              <a:rPr lang="ru-RU" sz="1600" dirty="0" err="1">
                <a:latin typeface="Arial Narrow" panose="020B0606020202030204" pitchFamily="34" charset="0"/>
              </a:rPr>
              <a:t>терр</a:t>
            </a:r>
            <a:r>
              <a:rPr lang="ru-RU" sz="1600" dirty="0">
                <a:latin typeface="Arial Narrow" panose="020B0606020202030204" pitchFamily="34" charset="0"/>
              </a:rPr>
              <a:t>. управление ДККБТУ МЗ РК с подачей экстренного извещения(ф№90\у)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4) по распоряжению руководителя МО осуществляется вызов СМП;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5) после транспортировки больного проводится дезинфекция помещения, проводится замена СИЗ;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126480" y="3948321"/>
            <a:ext cx="5822914" cy="307776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+результат экспресс-теста </a:t>
            </a:r>
            <a:r>
              <a:rPr lang="ru-RU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IgG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: 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1) при получении +результата экспресс-теста, лабораторный сотрудник сообщает обследованному лицу о наличии подозрения на наличие антител, указывающих на перенесенную инфекцию; 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2) руководитель/врач-эпидемиолог МО, сообщает о результате исследования в  ДККБТУ МЗ и организацию ПМСП;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3) участковый врач МО  разъясняет пациенту о необходимости изоляции на дому и обеспечивает наблюдение в </a:t>
            </a:r>
            <a:r>
              <a:rPr lang="ru-RU" sz="1600" dirty="0" err="1">
                <a:latin typeface="Arial Narrow" panose="020B0606020202030204" pitchFamily="34" charset="0"/>
              </a:rPr>
              <a:t>теч</a:t>
            </a:r>
            <a:r>
              <a:rPr lang="ru-RU" sz="1600" dirty="0">
                <a:latin typeface="Arial Narrow" panose="020B0606020202030204" pitchFamily="34" charset="0"/>
              </a:rPr>
              <a:t>. 7 дней; </a:t>
            </a:r>
          </a:p>
          <a:p>
            <a:pPr algn="just"/>
            <a:r>
              <a:rPr lang="ru-RU" sz="1600" dirty="0">
                <a:latin typeface="Arial Narrow" panose="020B0606020202030204" pitchFamily="34" charset="0"/>
              </a:rPr>
              <a:t>4) при получении 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-результата (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IgM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и </a:t>
            </a:r>
            <a:r>
              <a:rPr lang="ru-RU" sz="16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IgG</a:t>
            </a:r>
            <a:r>
              <a:rPr lang="ru-RU" sz="16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не выявлены) </a:t>
            </a:r>
            <a:r>
              <a:rPr lang="ru-RU" sz="1600" dirty="0">
                <a:latin typeface="Arial Narrow" panose="020B0606020202030204" pitchFamily="34" charset="0"/>
              </a:rPr>
              <a:t>обследованному лицу сообщается о высокой вероятности отсутствия COVID-19, не исключающая возможность инфекции в начальной </a:t>
            </a:r>
            <a:r>
              <a:rPr lang="ru-RU" sz="1600" dirty="0" err="1">
                <a:latin typeface="Arial Narrow" panose="020B0606020202030204" pitchFamily="34" charset="0"/>
              </a:rPr>
              <a:t>досимптомной</a:t>
            </a:r>
            <a:r>
              <a:rPr lang="ru-RU" sz="1600" dirty="0">
                <a:latin typeface="Arial Narrow" panose="020B0606020202030204" pitchFamily="34" charset="0"/>
              </a:rPr>
              <a:t> фазе до выработки антител.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06872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8019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Алгоритм тестирования на COVID-19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59080" y="461665"/>
            <a:ext cx="11734800" cy="3886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kk-KZ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ru-RU" b="1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Тестирование методом ПЦР</a:t>
            </a:r>
            <a:endParaRPr lang="ru-RU" sz="1400" dirty="0">
              <a:solidFill>
                <a:srgbClr val="FF0000"/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9080" y="959280"/>
            <a:ext cx="11734800" cy="127778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Лабораторная диагностика COVID-19 проводится методом ПЦР с использованием тест-систем и экспресс определения (скрининговый метод определения (качественный метод)).</a:t>
            </a:r>
            <a:endParaRPr lang="ru-RU" sz="1400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ПЦР является наиболее достоверным в диагностике COVID-19 и требует соответствующих условий для работы с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микроорганизмами II группы патогенности</a:t>
            </a: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9080" y="2345985"/>
            <a:ext cx="4297680" cy="33297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indent="92075" algn="just">
              <a:lnSpc>
                <a:spcPct val="107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Тестированию методом ПЦР подлежат:</a:t>
            </a:r>
            <a:endParaRPr lang="ru-RU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920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ица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 подозрением на COVID-19; 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920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лица, отнесенные к близким контактам;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920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лица, прибывшие из-за рубежа, помещенные в карантинный стационар; 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920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мед. работники, имеющие респираторные симптомы;    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920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госпитализированные больные с пневмониями, тяжелыми формами ОРВИ;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920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мед. работники с повышенным риском заражения COVID-19.</a:t>
            </a:r>
            <a:endParaRPr lang="ru-RU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678680" y="3877683"/>
            <a:ext cx="7315200" cy="68505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начале и в конце рабочего дня в рабочих комнатах проводится обработка столов, приборов, оборудования 70⁰ этиловым спиртом и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дез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средствами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4678680" y="2345985"/>
            <a:ext cx="7315200" cy="68505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</a:pP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помещениях лабораторий </a:t>
            </a: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проведения ПЦР исследований устанавливается пропускной режим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78680" y="3111834"/>
            <a:ext cx="7315200" cy="68505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lnSpc>
                <a:spcPct val="107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проведения исследований в целях исключения инфицирования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персонала лаборатории исследования проводятся в ПЧК 1 типа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78680" y="4643532"/>
            <a:ext cx="7315200" cy="12003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 начала работы помещение убирают влажным способом, в «чистой»</a:t>
            </a:r>
            <a:r>
              <a:rPr lang="ru-RU" sz="1400" dirty="0"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зоне с применением моющих средств, в «заразной» зоне с применением моющих средств и дезинфектантов, облучают бактерицидными облучателями в течение 30-60 минут</a:t>
            </a:r>
            <a:endParaRPr lang="ru-RU" sz="1400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678680" y="5924651"/>
            <a:ext cx="7315200" cy="981423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lnSpc>
                <a:spcPct val="107000"/>
              </a:lnSpc>
              <a:spcAft>
                <a:spcPts val="0"/>
              </a:spcAft>
              <a:buSzPts val="1400"/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доставка инфекционного материала осуществляется в металлической,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герметично закрытой посуде (биксе, баках, сумках-холодильниках, контейнерах). 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90027">
            <a:off x="1371551" y="6046156"/>
            <a:ext cx="914865" cy="914865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11955">
            <a:off x="266700" y="5950063"/>
            <a:ext cx="1082040" cy="108204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71991">
            <a:off x="1175559" y="5799070"/>
            <a:ext cx="625071" cy="625071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784528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23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9670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</a:rPr>
              <a:t>Инфекционная безопасность медицинского персонала</a:t>
            </a:r>
            <a:endParaRPr lang="ru-RU" sz="24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383808" y="1525769"/>
            <a:ext cx="1001715" cy="311791"/>
          </a:xfrm>
        </p:spPr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1784528" y="6829981"/>
            <a:ext cx="418704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24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98120" y="654840"/>
            <a:ext cx="1179576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Медицинские работники и младший медицинский персонал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определяются приказом руководителя МО и проходит инструктаж по вопросам инфекционного контроля при уходе и лечении больного COVID-19, с отметкой в журнале об инструктаже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8117" y="1346417"/>
            <a:ext cx="11795759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назначается лицо, ответственное за соблюдение сотрудниками мер безопасности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98116" y="1757046"/>
            <a:ext cx="1179576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проводится постоянное мед. наблюдение с ежедневным опросом и измерением температуры тела 2 раза в день с регистрацией в журнале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98116" y="3276210"/>
            <a:ext cx="9672814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В случае высокого риска передачи инфекции, связанной с оказанием мед. помощи больному COVID-19 (неиспользование СИЗ):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98116" y="3974210"/>
            <a:ext cx="9657579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отстранение от работы на 14 дней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после последнего контакта и изоляция на домашний карантин; </a:t>
            </a: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забор материала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на лабораторное исследование,  организация мед. наблюдения;</a:t>
            </a: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ежедневная термометрия;</a:t>
            </a:r>
          </a:p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+результате - </a:t>
            </a: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отстранение от работы и направление на лечение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при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-результате -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продолжение исполнения своих должностных обязанностей, подлежит медицинскому наблюдению в течение 14 дней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98116" y="5660234"/>
            <a:ext cx="9657579" cy="147732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При появлении респираторных симптомов или повышении температуры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медработник или младший медперсонал, имевший риск инфицирования COVID-19: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оповещает руководителя МО;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немедленно изолируется;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ahoma" panose="020B0604030504040204" pitchFamily="34" charset="0"/>
              </a:rPr>
              <a:t>помещается в провизорный стационар.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98116" y="2455046"/>
            <a:ext cx="11795759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spcAft>
                <a:spcPts val="0"/>
              </a:spcAft>
              <a:buFont typeface="Wingdings" panose="05000000000000000000" pitchFamily="2" charset="2"/>
              <a:buChar char="ü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медработники с повышенным риском заражения COVID-19 проходят тестирование на COVID-19, периодичность тестирования – один раз в 14 дней.</a:t>
            </a:r>
            <a:endParaRPr lang="ru-RU" sz="14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33132">
            <a:off x="10483499" y="4808099"/>
            <a:ext cx="632937" cy="63293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0858" y="3174678"/>
            <a:ext cx="1759030" cy="175903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0930" y="5663632"/>
            <a:ext cx="1078885" cy="1078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5245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0120" y="1916484"/>
            <a:ext cx="10515600" cy="1391534"/>
          </a:xfrm>
        </p:spPr>
        <p:txBody>
          <a:bodyPr>
            <a:normAutofit fontScale="90000"/>
          </a:bodyPr>
          <a:lstStyle/>
          <a:p>
            <a:pPr algn="ctr"/>
            <a:br>
              <a:rPr lang="kk-KZ" dirty="0"/>
            </a:br>
            <a:br>
              <a:rPr lang="ru-RU" dirty="0"/>
            </a:br>
            <a:r>
              <a:rPr lang="ru-RU" sz="4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Спасибо за внимание!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70960"/>
            <a:ext cx="10515600" cy="2613422"/>
          </a:xfrm>
        </p:spPr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5312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ru-RU" sz="1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36219" y="506997"/>
            <a:ext cx="11719561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85721"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ДККБТУ на транспорте, террит. департаментам КККБТУ, структ. подразделениям органов гос. доходов в автомобильных пунктах пропуска через Гос. границу РК обеспечить:</a:t>
            </a:r>
            <a:endParaRPr lang="ru-RU" sz="2000" b="1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36219" y="1276907"/>
            <a:ext cx="11765279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проведение санитарно-карантинного контроля </a:t>
            </a:r>
            <a:r>
              <a:rPr lang="ru-RU" dirty="0">
                <a:latin typeface="Arial Narrow" panose="020B0606020202030204" pitchFamily="34" charset="0"/>
                <a:ea typeface="Calibri" panose="020F0502020204030204" pitchFamily="34" charset="0"/>
              </a:rPr>
              <a:t>с обязательной термометрией всех лиц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, прибывающих из-за рубежа (в том числе пилоты, бортпроводники, машинисты, проводники, водители, перевозчики и др.) во всех пунктах пропуска через Гос. границу РК;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36217" y="1972983"/>
            <a:ext cx="1176527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анкетирование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 пассажиров, членов экипажей, бортпроводников, машинистов и проводников в пунктах пропуска через Гос. границу РК в международных аэропортах, на железнодорожном транспорте и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автопереходах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;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36217" y="2661449"/>
            <a:ext cx="11765277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обработку данных системой распознавания анкет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 передачей их в Веб приложение МЗ РК в течение двух часов после прибытия рейса согласно приложению 1 ;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36218" y="3375121"/>
            <a:ext cx="11765276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укомплектование специалистов санитарно-карантинных пунктов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 пунктах пропуска на гос. границе РК СИЗ согласно приложению 2 к настоящему постановлению и дез. средствами с учетом круглосуточного режима работы; 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36218" y="4061113"/>
            <a:ext cx="11765276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проведение санитарно-просветительной и разъяснительной работы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на постах транспортного контроля среди перевозчиков и пассажиров по профилактике и предупреждению распространения COVID-19;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6217" y="4744612"/>
            <a:ext cx="11765279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организацию размещения наглядной агитации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по предупреждению распространения COVID-19, а также информировать пассажиров по громкоговорящей связи по вопросам профилактики COVID-19;</a:t>
            </a:r>
            <a:endParaRPr lang="ru-RU" dirty="0"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36217" y="5432185"/>
            <a:ext cx="11765279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lvl="0" indent="-85725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раздачу памяток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всем выезжающим гражданам РК из Казахстана и всем гражданам, приезжающим из-за рубежа по вопросам профилактики COVID-19 в условиях угрозы ее завоза и распространения в мире;</a:t>
            </a:r>
            <a:endParaRPr lang="ru-RU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6217" y="6117857"/>
            <a:ext cx="11765277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lvl="0" indent="-85725" algn="just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проведение санитарно-просветительной работы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Calibri" panose="020F0502020204030204" pitchFamily="34" charset="0"/>
              </a:rPr>
              <a:t>среди населения с использованием СМИ по вопросам профилактики COVID-19;</a:t>
            </a:r>
            <a:endParaRPr lang="ru-RU" dirty="0">
              <a:effectLst/>
              <a:latin typeface="Arial Narrow" panose="020B0606020202030204" pitchFamily="34" charset="0"/>
              <a:ea typeface="Calibri" panose="020F050202020403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36217" y="6526289"/>
            <a:ext cx="11765277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инструктаж сотрудников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пунктов пропуска на Государственной границе по вопросам профилактики COVID-19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1" y="3171"/>
            <a:ext cx="12192000" cy="42862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37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indent="450169" algn="ctr">
              <a:lnSpc>
                <a:spcPct val="107000"/>
              </a:lnSpc>
            </a:pPr>
            <a:br>
              <a:rPr lang="ru-RU" sz="2399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399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І. Ограничительные мероприятия на въезде в страну</a:t>
            </a:r>
            <a:br>
              <a:rPr lang="ru-RU" sz="2399" dirty="0">
                <a:solidFill>
                  <a:schemeClr val="bg1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399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87188" y="6829981"/>
            <a:ext cx="30168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7080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66" y="0"/>
            <a:ext cx="12192000" cy="500063"/>
          </a:xfrm>
          <a:solidFill>
            <a:schemeClr val="accent1">
              <a:lumMod val="75000"/>
            </a:schemeClr>
          </a:solidFill>
        </p:spPr>
        <p:txBody>
          <a:bodyPr>
            <a:noAutofit/>
          </a:bodyPr>
          <a:lstStyle/>
          <a:p>
            <a:pPr algn="ctr"/>
            <a:br>
              <a:rPr lang="ru-RU" sz="2399" b="1" dirty="0">
                <a:solidFill>
                  <a:schemeClr val="bg1"/>
                </a:solidFill>
                <a:latin typeface="Arial Narrow" panose="020B0606020202030204" pitchFamily="34" charset="0"/>
              </a:rPr>
            </a:br>
            <a:r>
              <a:rPr lang="ru-RU" sz="2399" b="1" dirty="0">
                <a:solidFill>
                  <a:schemeClr val="bg1"/>
                </a:solidFill>
                <a:latin typeface="Arial Narrow" panose="020B0606020202030204" pitchFamily="34" charset="0"/>
              </a:rPr>
              <a:t>ІІ. Ограничительные мероприятия на территории республики</a:t>
            </a:r>
            <a:br>
              <a:rPr lang="ru-RU" sz="2399" dirty="0">
                <a:solidFill>
                  <a:schemeClr val="bg1"/>
                </a:solidFill>
              </a:rPr>
            </a:br>
            <a:endParaRPr lang="ru-RU" sz="2399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586790" y="6299998"/>
            <a:ext cx="2767012" cy="47625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7163" y="531060"/>
            <a:ext cx="11963403" cy="70788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169"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Центральным гос. органам, правоохранительным и специальным </a:t>
            </a:r>
            <a:r>
              <a:rPr lang="ru-RU" sz="2000" b="1" spc="1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органам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акимам областей, городов Алматы, Нур-Султан, Шымкент обеспечить введение и контроль исполнения: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163" y="1234986"/>
            <a:ext cx="5551019" cy="1754326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Arial" panose="020B0604020202020204" pitchFamily="34" charset="0"/>
              <a:buChar char="•"/>
              <a:tabLst>
                <a:tab pos="630492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запрета на проведение аудио, фото и видео съемки в организациях здравоохранения, машинах скорой медицинской помощи, в помещениях, определённых МИО для карантина, а также при оказании мед. помощи на дому, проведении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эпид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расследования очаге, проведении опроса и анкетирования больных  и контактных;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01865" y="3027722"/>
            <a:ext cx="4606317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запрета на проведение массовых мероприятий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01865" y="3460978"/>
            <a:ext cx="4606317" cy="147732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Arial" panose="020B0604020202020204" pitchFamily="34" charset="0"/>
              <a:buChar char="•"/>
              <a:tabLst>
                <a:tab pos="630492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приостановления деятельности кинотеатров, ночных клубов, фитнес, тренажерных залов, детских игровых площадок при ТРК, организаций внешкольного доп. образования, и др.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859542" y="1234986"/>
            <a:ext cx="6261024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запрета выезда на международные спортивные, культурные, туристские мероприятия в страны, неблагополучные по COVID-19,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за исключением выезда по мед. показаниям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870077" y="3712651"/>
            <a:ext cx="6250489" cy="147732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запрета выезда и въезда на территорию регионов с объявленным карантином, за исключением лиц, выезжающих и въезжающих по мед. показаниям, а также выезда лиц, находившихся на лечении в стационарах и под наблюдением в карантинных и провизорных стационарах, в период введения карантина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355080" y="5199759"/>
            <a:ext cx="5765486" cy="181588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Выезд на лечение </a:t>
            </a:r>
            <a:r>
              <a:rPr lang="kk-KZ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 рубеж</a:t>
            </a:r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разрешается гражданам </a:t>
            </a:r>
            <a:r>
              <a:rPr lang="kk-KZ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сопровождении не более 2-х чел., при наличии следующих документов</a:t>
            </a:r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заключение ВКК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территориальной АПО для подтверждения диагноза и срочности лечения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согласно ф. 035-1/у;</a:t>
            </a:r>
          </a:p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письмо-приглашение от зарубежной МО на лечение, с нотариально засвидетельствованным переводом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;</a:t>
            </a:r>
            <a:endParaRPr lang="ru-RU" sz="16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355080" y="2142991"/>
            <a:ext cx="5765486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kk-KZ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1600" b="1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ъезд</a:t>
            </a:r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выезд граждан по мед. показаниям </a:t>
            </a:r>
            <a:r>
              <a:rPr lang="kk-KZ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сопровождении не более 2-х чел., при наличии следующих документов</a:t>
            </a:r>
            <a:r>
              <a:rPr lang="ru-RU" sz="1600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600" b="1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– заключение ВВК </a:t>
            </a:r>
            <a:r>
              <a:rPr lang="kk-KZ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территориальной АПО для подтверждения диагноза и срочности лечения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согласно форме 035-1/у</a:t>
            </a:r>
          </a:p>
          <a:p>
            <a:pPr lvl="0" algn="just">
              <a:spcAft>
                <a:spcPts val="0"/>
              </a:spcAft>
              <a:tabLst>
                <a:tab pos="630555" algn="l"/>
              </a:tabLst>
            </a:pP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– письмо-приглашение от МО, расположенной в карантинной зоне с указанием диагноза и подтверждением срочности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7163" y="5035335"/>
            <a:ext cx="5559264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630555" algn="l"/>
              </a:tabLs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запрета на использование кальянов в объектах общепита;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101865" y="5507001"/>
            <a:ext cx="4614562" cy="147732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indent="-85725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карантина и соблюдения санитарно-дезинфекционного режима в мед. организациях, медико-социальных объектах, домах ребенка, центрах соц. реабилитации, учебных заведениях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интернатного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типа.</a:t>
            </a:r>
            <a:endParaRPr lang="ru-RU" dirty="0">
              <a:latin typeface="Arial Narrow" panose="020B060602020203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9" y="6075166"/>
            <a:ext cx="1019176" cy="1019176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801" y="3836649"/>
            <a:ext cx="937614" cy="937614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28" y="3085307"/>
            <a:ext cx="751342" cy="751342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11887188" y="6829981"/>
            <a:ext cx="30168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5039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3" y="1402071"/>
            <a:ext cx="5535714" cy="1368237"/>
          </a:xfrm>
          <a:ln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pPr marL="85725" indent="-85725" algn="just">
              <a:buFont typeface="Wingdings" panose="05000000000000000000" pitchFamily="2" charset="2"/>
              <a:buChar char="§"/>
            </a:pP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усиленного санитарно-дезинфекционного режима на объектах массового пребывания и жизнеобеспечения (ТРЦ, рынки, </a:t>
            </a:r>
            <a:r>
              <a:rPr lang="ru-RU" sz="1800" dirty="0" err="1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ЦОНы</a:t>
            </a:r>
            <a:r>
              <a:rPr lang="ru-RU" sz="1800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, пищевой промышленности, общественного питания, вокзалы, аэропорты, сферы услуг и др.);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" y="0"/>
            <a:ext cx="12191999" cy="468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399" b="1" dirty="0">
                <a:solidFill>
                  <a:schemeClr val="bg1"/>
                </a:solidFill>
                <a:latin typeface="Arial Narrow" panose="020B0606020202030204" pitchFamily="34" charset="0"/>
              </a:rPr>
              <a:t>ІІ. Ограничительные мероприятия на территории республики</a:t>
            </a:r>
            <a:endParaRPr lang="ru-RU" sz="2399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57162" y="470085"/>
            <a:ext cx="11963403" cy="7509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169" algn="just">
              <a:lnSpc>
                <a:spcPct val="107000"/>
              </a:lnSpc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Центральным гос. органам, правоохранительным и специальным </a:t>
            </a:r>
            <a:r>
              <a:rPr lang="ru-RU" sz="2000" b="1" spc="1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органам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акимам областей, городов Алматы, Нур-Султан, Шымкент обеспечить введение и контроль исполнения: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03960" y="2822336"/>
            <a:ext cx="4488916" cy="258532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lvl="0" indent="-85725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обработки с применением моющих и дез. средств общ. транспорта перед каждым рейсом, аэропортов, железнодорожных и автовокзалов, супермаркетов, рынков, остановок общ. транспорта (не менее 2 раз в день), перил пешеходных переходов, спортивных снарядов, детских и спортивных площадок, скамеек и лавочек, банкоматов, терминалов банков, </a:t>
            </a:r>
            <a:r>
              <a:rPr lang="en-US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POS</a:t>
            </a: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-терминалов.;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57162" y="5459687"/>
            <a:ext cx="5535714" cy="147732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85725" lvl="0" indent="-85725" algn="just"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2">
                    <a:lumMod val="10000"/>
                  </a:schemeClr>
                </a:solidFill>
                <a:latin typeface="Arial Narrow" panose="020B0606020202030204" pitchFamily="34" charset="0"/>
              </a:rPr>
              <a:t>обработки с применением моющих средств общественного наземных и подземных пешеходных переходов, тротуаров, парков, скверов, площадей, прилегающей территории к железнодорожным и автовокзалам, автомобильных дорог и территории рынков.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818085" y="2679820"/>
            <a:ext cx="621675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реализации продуктов питания в фасованном виде, за исключением овощей и фруктов;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815853" y="1402071"/>
            <a:ext cx="5082011" cy="12003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оказания услуг населению на объектах торговли, общественного питания в одноразовых перчатках, подлежащих замене не менее двух раз в смену и при нарушении целостности;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815853" y="3410997"/>
            <a:ext cx="6261845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активного эпидемиологического надзора, выявления и изоляции больных (и лиц с подозрением) с проявлениями вирусной инфекции, схожими по клиническим признакам с COVID-19;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815853" y="4457434"/>
            <a:ext cx="5169548" cy="12003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indent="-92075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организации при объявлении режима ЧС в отдельном регионе санитарно-карантинного контроля на блокпостах в соответствии приложению 4 к настоящему постановлению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815853" y="5736686"/>
            <a:ext cx="6261845" cy="12003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92075" lvl="0" indent="-92075" algn="just">
              <a:buFont typeface="Wingdings" panose="05000000000000000000" pitchFamily="2" charset="2"/>
              <a:buChar char="§"/>
            </a:pPr>
            <a:r>
              <a:rPr lang="ru-RU" dirty="0">
                <a:latin typeface="Arial Narrow" panose="020B0606020202030204" pitchFamily="34" charset="0"/>
              </a:rPr>
              <a:t>использования масок или респираторов высокой степени защиты мед. работниками и персоналом, действия которых связаны с осмотром, транспортировкой, работой в очаге, госпитализацией, лечением и обслуживанием больных с подозрением на COVID-19;</a:t>
            </a:r>
          </a:p>
        </p:txBody>
      </p:sp>
      <p:sp>
        <p:nvSpPr>
          <p:cNvPr id="13" name="Объект 12"/>
          <p:cNvSpPr>
            <a:spLocks noGrp="1"/>
          </p:cNvSpPr>
          <p:nvPr>
            <p:ph idx="1"/>
          </p:nvPr>
        </p:nvSpPr>
        <p:spPr>
          <a:xfrm>
            <a:off x="838199" y="5041843"/>
            <a:ext cx="4038601" cy="1658226"/>
          </a:xfrm>
        </p:spPr>
        <p:txBody>
          <a:bodyPr/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6111" y="1260663"/>
            <a:ext cx="1427062" cy="142706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5401" y="4396024"/>
            <a:ext cx="1135161" cy="112775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162" y="2805888"/>
            <a:ext cx="764528" cy="76452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953" y="3667675"/>
            <a:ext cx="770007" cy="770007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94" y="4587992"/>
            <a:ext cx="743816" cy="74381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1887188" y="6829981"/>
            <a:ext cx="30168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2793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/>
            </a:br>
            <a:br>
              <a:rPr lang="ru-RU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44190" y="5977993"/>
            <a:ext cx="709612" cy="190500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20000"/>
              </a:lnSpc>
            </a:pPr>
            <a:endParaRPr lang="kk-KZ" sz="1800" dirty="0"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</a:pPr>
            <a:endParaRPr lang="kk-KZ" sz="1800" dirty="0"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</a:pPr>
            <a:endParaRPr lang="kk-KZ" sz="1800" dirty="0">
              <a:latin typeface="Arial Narrow" panose="020B0606020202030204" pitchFamily="34" charset="0"/>
            </a:endParaRPr>
          </a:p>
          <a:p>
            <a:pPr>
              <a:lnSpc>
                <a:spcPct val="120000"/>
              </a:lnSpc>
            </a:pPr>
            <a:endParaRPr lang="ru-RU" sz="1800" dirty="0">
              <a:latin typeface="Arial Narrow" panose="020B060602020203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" y="0"/>
            <a:ext cx="12191999" cy="468563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399" b="1" dirty="0">
                <a:solidFill>
                  <a:schemeClr val="bg1"/>
                </a:solidFill>
                <a:latin typeface="Arial Narrow" panose="020B0606020202030204" pitchFamily="34" charset="0"/>
              </a:rPr>
              <a:t>ІІ. Ограничительные мероприятия на территории республики</a:t>
            </a:r>
            <a:endParaRPr lang="ru-RU" sz="2399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8589" y="563185"/>
            <a:ext cx="5922793" cy="101566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82563"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Министерству образования и науки РК совместно с акиматами областей, городов Алматы,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-Султан, Шымкент обеспечить: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6305671" y="563185"/>
            <a:ext cx="2386" cy="6402761"/>
          </a:xfrm>
          <a:prstGeom prst="line">
            <a:avLst/>
          </a:prstGeom>
          <a:ln w="28575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128589" y="1576223"/>
            <a:ext cx="5922793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выход на каникулы организаций среднего образования с 16 марта по 5 апреля 2020 года;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587" y="2272077"/>
            <a:ext cx="5922793" cy="12003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spcAft>
                <a:spcPts val="799"/>
              </a:spcAft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перевод на дистанционное обучение </a:t>
            </a:r>
            <a:r>
              <a:rPr lang="kk-KZ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организаций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образования (обеспечить максимальный перевод при наличии технической возможности), в том числе проведения всех видов оценки знаний; </a:t>
            </a:r>
            <a:endParaRPr lang="ru-RU" dirty="0"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28587" y="3509882"/>
            <a:ext cx="5922793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соблюдение санитарно-дезинфекционного режима в организациях образования и воспитания (проветривание, влажная уборка не менее трёх раз в смену, дезинфекция);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28587" y="4470688"/>
            <a:ext cx="5922793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кварцевание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помещений групп в детских дошкольных учреждениях; 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28587" y="5154495"/>
            <a:ext cx="5922793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проведение утреннего в детских дошкольных учреждениях; 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28587" y="5567745"/>
            <a:ext cx="5922793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запрет экскурсий учащихся во время каникул и срока действия ЧС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62346" y="591338"/>
            <a:ext cx="5489158" cy="9848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92075" algn="just"/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5. Министерству индустрии и инфраструктурного развития РК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обеспечить ограничение международных пассажирских сообщений</a:t>
            </a:r>
            <a:r>
              <a:rPr lang="ru-RU" b="1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598920" y="2120314"/>
            <a:ext cx="5303520" cy="40011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92075" algn="just"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Министерству внутренних дел РК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598919" y="2503773"/>
            <a:ext cx="4688437" cy="120032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8572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охрану мест карантинизации и провизорной госпитализации контактных по COVID-19; 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5725"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принятие мер по поиску и помещению на карантин контактных по COVID-19;</a:t>
            </a:r>
            <a:endParaRPr lang="ru-RU" dirty="0"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598920" y="4130602"/>
            <a:ext cx="5303520" cy="181588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85725" algn="just"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Министерству информации и общественного развития РК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совместно с акиматами областей, городов Алматы, Нур-Султан, Шымкент активизировать информационно-разъяснительную работу по профилактике распространения COVID-19 среди населения. </a:t>
            </a:r>
            <a:endParaRPr lang="ru-RU" dirty="0"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1988"/>
            <a:ext cx="1133789" cy="1133789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50502">
            <a:off x="11064602" y="6064785"/>
            <a:ext cx="900110" cy="90011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10319">
            <a:off x="10637048" y="6327197"/>
            <a:ext cx="762000" cy="7620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4176" y="2711188"/>
            <a:ext cx="762000" cy="7620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0355">
            <a:off x="1135426" y="6420249"/>
            <a:ext cx="617266" cy="617266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1887188" y="6829981"/>
            <a:ext cx="30168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9269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 flipV="1">
            <a:off x="6596383" y="6603349"/>
            <a:ext cx="4752963" cy="53578"/>
          </a:xfrm>
        </p:spPr>
        <p:txBody>
          <a:bodyPr>
            <a:normAutofit fontScale="25000" lnSpcReduction="20000"/>
          </a:bodyPr>
          <a:lstStyle/>
          <a:p>
            <a:endParaRPr lang="kk-KZ" dirty="0"/>
          </a:p>
          <a:p>
            <a:endParaRPr lang="kk-KZ" dirty="0"/>
          </a:p>
          <a:p>
            <a:endParaRPr lang="kk-KZ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826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 Организация и проведение противоэпидемических мероприятий по локализации очагов инфекции </a:t>
            </a:r>
            <a:endParaRPr lang="ru-RU" sz="24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8120" y="882678"/>
            <a:ext cx="11846244" cy="421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Акимам областей, городов Алматы,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-Султан, Шымкент обеспечить: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98120" y="1384942"/>
            <a:ext cx="59641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развертывание дополнительных провизорных стационаров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для больных с симптомами, не исключающими заболевания COVID-19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120" y="2001215"/>
            <a:ext cx="5964135" cy="83099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карантин для лиц, имевших повышенный риск заражения COVID-19, и транспортировку лиц, контактировавших с больным COVID-19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с соблюдением инструкции согласно приложению 5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8120" y="2892524"/>
            <a:ext cx="59641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развертывание карантинных стационаров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для изоляции лиц, контактировавших с больным COVID-19 согласно приложению 6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98120" y="3543143"/>
            <a:ext cx="5964135" cy="107721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 размещении карантинных стационаров в организациях немедицинского назначения (гостиницы, общежития, санатории и др.) </a:t>
            </a:r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организацию круглосуточных постов наблюдения за соблюдением требований карантина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предусмотрев обеспечение их СИЗ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8120" y="4671536"/>
            <a:ext cx="59641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информирование населения о текущей эпидемиологической ситуации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 распространению COVID-19 и принимаемых мерах в регионе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98120" y="5296810"/>
            <a:ext cx="5964135" cy="83099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приобретение необходимого количества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лекарственных средств, изделий медицинского назначения, реанимационного оборудования и расходных материалов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315076" y="1383114"/>
            <a:ext cx="5729288" cy="83099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неснижаемый запас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тест-систем, диагностикумов, расходных материалов для забора образцов и проведения лабораторных исследований на COVID-19, дезинфицирующих препаратов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315076" y="2347571"/>
            <a:ext cx="5729288" cy="8827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tabLst>
                <a:tab pos="630555" algn="l"/>
              </a:tabLst>
            </a:pPr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средствами для дистанционного измерения температуры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на входах (со стороны населенного пункта и перрона) в железнодорожные и автовокзалы, блокпостах;</a:t>
            </a:r>
            <a:endParaRPr lang="ru-RU" sz="1200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98120" y="6168306"/>
            <a:ext cx="5964135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с 6 апреля </a:t>
            </a:r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перевод на дистанционное обучение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всех организаций среднего образования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315076" y="3363773"/>
            <a:ext cx="5729288" cy="83099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ограничение передвижения детей до 18 лет и граждан старше 65 лет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по улицам с обеспечением им доставки продовольствия и медикаментов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315076" y="4310766"/>
            <a:ext cx="5729288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ограничение входа 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Arial" panose="020B0604020202020204" pitchFamily="34" charset="0"/>
              </a:rPr>
              <a:t>в здание аэропортов, железнодорожных и автовокзалов для провожающих и встречающих лиц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315076" y="5011537"/>
            <a:ext cx="5729288" cy="830997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деятельность организаций общественного питания, осуществляющих доставку еды в соответствии Временными правилами согласно приложению 7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315076" y="5958530"/>
            <a:ext cx="5729288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solidFill>
                  <a:srgbClr val="FF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проведение захоронения трупа человека</a:t>
            </a:r>
            <a:r>
              <a:rPr lang="ru-RU" sz="1600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умершего от коронавирусной инфекции COVID-19 с соблюдением мер безопасности согласно приложению 8</a:t>
            </a:r>
            <a:endParaRPr lang="ru-RU" sz="1600" dirty="0">
              <a:latin typeface="Arial Narrow" panose="020B0606020202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1887188" y="6829981"/>
            <a:ext cx="30168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2708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02980" y="6268320"/>
            <a:ext cx="2756418" cy="281702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kk-KZ" sz="1800" dirty="0"/>
          </a:p>
          <a:p>
            <a:pPr>
              <a:lnSpc>
                <a:spcPct val="120000"/>
              </a:lnSpc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826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9207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 Организация и проведение противоэпидемических мероприятий по локализации очагов инфекции </a:t>
            </a:r>
            <a:endParaRPr lang="ru-RU" sz="24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5260" y="795880"/>
            <a:ext cx="12013614" cy="421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9207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Руководителям управлений здравоохранения областей, г. Алматы,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-Султан, Шымкент обеспечить: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5260" y="1161942"/>
            <a:ext cx="1201674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выделение отдельных коек в инфекционном стационаре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для изоляции больных COVID-19 и с подозрением на заболевания COVID-19, с соблюдением противоэпидемического режима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5260" y="1788181"/>
            <a:ext cx="1201674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выделение отдельных провизорных коек (стационаров)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для изоляции больных с клиническими признаками, не исключающими COVID-19, с соблюдением противоэпидемического режима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5260" y="2407252"/>
            <a:ext cx="1201674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  <a:buClr>
                <a:srgbClr val="000000"/>
              </a:buClr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выделение во всех организациях здравоохранения помещений для изоляции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на случай выявления пациента с клиническими признаками, не исключающими COVID-19, с учётом специфики оказываемой медицинской помощи; </a:t>
            </a:r>
            <a:endParaRPr lang="ru-RU" u="none" strike="noStrike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5260" y="3099944"/>
            <a:ext cx="1201674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распределение ежедневного потока пациентов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(по др. нозологическим заболеваниям) с исключением пересечения их с пациентами с подозрением на заболевание COVID-19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5260" y="3718097"/>
            <a:ext cx="12016740" cy="1477328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 поступлении в организации родовспоможения рожениц, а также в соматические стационары пациентов, нуждающихся в оказании экстренной помощи по жизненным показаниям, с клиническими признаками, не исключающими COVID-19,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оказание мед. помощи в изолированном помещении с соблюдением противоэпидемического режима с использованием СИЗ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. Персонал, задействованный в оказании мед. помощи при подтверждении у пациента диагноза COVID-19 подлежит изоляции на домашний карантин и лабораторному обследованию на COVID-19.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67640" y="5235254"/>
            <a:ext cx="12024458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госпитализацию и медицинское обследование в провизорном стационаре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больных с симптомами, не исключающими заболевания COVID-19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75260" y="5921414"/>
            <a:ext cx="1201674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лечение больных COVID-19 в инфекционном стационаре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за исключением случаев, согласно подпункту 5) пункта 10 настоящего постановления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67640" y="6607574"/>
            <a:ext cx="12024458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выписку из стационара пациентов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 подтвержденным диагнозом COVID-19 после пребывания не менее 14 дней и </a:t>
            </a:r>
            <a:r>
              <a:rPr lang="ru-RU" dirty="0" err="1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двухкратного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 отрицательного обследования методом ПЦР с интервалом 24 часа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87188" y="6829981"/>
            <a:ext cx="30168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64826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kk-KZ" dirty="0"/>
            </a:b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12192000" cy="8826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>
            <a:spAutoFit/>
          </a:bodyPr>
          <a:lstStyle/>
          <a:p>
            <a:pPr indent="450215" algn="ctr">
              <a:lnSpc>
                <a:spcPct val="107000"/>
              </a:lnSpc>
              <a:spcAft>
                <a:spcPts val="0"/>
              </a:spcAft>
            </a:pPr>
            <a:r>
              <a:rPr lang="ru-RU" sz="2400" b="1" dirty="0">
                <a:solidFill>
                  <a:schemeClr val="bg1"/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ІІІ. Организация и проведение противоэпидемических мероприятий по локализации очагов инфекции </a:t>
            </a:r>
            <a:endParaRPr lang="ru-RU" sz="2400" dirty="0">
              <a:solidFill>
                <a:schemeClr val="bg1"/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4780" y="822471"/>
            <a:ext cx="11841480" cy="42165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indent="182563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9. Руководителям управлений здравоохранения областей, г. Алматы, </a:t>
            </a:r>
            <a:r>
              <a:rPr lang="ru-RU" sz="2000" b="1" dirty="0" err="1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Нур</a:t>
            </a:r>
            <a:r>
              <a:rPr lang="ru-RU" sz="2000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-Султан, Шымкент обеспечить:</a:t>
            </a:r>
            <a:endParaRPr lang="ru-RU" sz="2000" dirty="0">
              <a:solidFill>
                <a:schemeClr val="accent5">
                  <a:lumMod val="50000"/>
                </a:schemeClr>
              </a:solidFill>
              <a:effectLst/>
              <a:latin typeface="Arial Narrow" panose="020B0606020202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Объект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kk-KZ" sz="1800" dirty="0"/>
          </a:p>
          <a:p>
            <a:endParaRPr lang="ru-RU" sz="1800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44780" y="1180593"/>
            <a:ext cx="11841480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после выписки из стационара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домашний карантин и мед. наблюдение в течение 14 дней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(наблюдение за состоянием здоровья, ношение маски, проживание в отдельной комнате с хорошей вентиляцией или проветриванием, исключение тесного контакта с членами семьи, отдельное питание, соблюдение гигиены рук)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144780" y="2158128"/>
            <a:ext cx="11841480" cy="685059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  <a:spcAft>
                <a:spcPts val="0"/>
              </a:spcAft>
              <a:buClr>
                <a:srgbClr val="000000"/>
              </a:buClr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карантин на дому и дистанционное мед. наблюдение лиц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, близко контактировавших с больным COVID-19, при наличии условий изоляции согласно приложению 9  </a:t>
            </a:r>
            <a:endParaRPr lang="ru-RU" u="none" strike="noStrike" dirty="0">
              <a:effectLst/>
              <a:latin typeface="Arial Narrow" panose="020B0606020202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44780" y="2884082"/>
            <a:ext cx="11841480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изоляцию в карантинном стационаре лиц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, контактировавших с больным COVID-19, при отсутствии условий изоляции на дому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144780" y="3308629"/>
            <a:ext cx="11841480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дистанционное медицинское наблюдение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за потенциальными контактными (обзвон, при возможности видеообзвон);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44780" y="3717091"/>
            <a:ext cx="11841480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лабораторное обследование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на COVID-19 согласно приложению 10 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44780" y="4137544"/>
            <a:ext cx="11841480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соблюдение требований противоэпидемического режима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 инфекционных, карантинных, провизорных и других стационарах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44780" y="4549865"/>
            <a:ext cx="1184148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исключение пересечения потока контактных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из различных рейсов, домашних очагов, контактных по месту работы (учёбы) в провизорных, карантинных и инфекционных стационарах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144780" y="5235326"/>
            <a:ext cx="1184148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при необходимости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оформление листов времен</a:t>
            </a:r>
            <a:r>
              <a:rPr lang="kk-KZ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н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ой нетрудоспособности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(больничный лист) без посещения мед. организаций для лиц, находящихся в карантине на дому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44780" y="5934560"/>
            <a:ext cx="11841480" cy="646331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организацию онлайн-выдачи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или доставки рецептов на дом пациентам в рамках бесплатного амбулаторного лекарственного обеспечения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44780" y="6633794"/>
            <a:ext cx="11841480" cy="369332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перевод планового приема </a:t>
            </a:r>
            <a:r>
              <a:rPr lang="ru-RU" dirty="0">
                <a:solidFill>
                  <a:srgbClr val="000000"/>
                </a:solidFill>
                <a:latin typeface="Arial Narrow" panose="020B0606020202030204" pitchFamily="34" charset="0"/>
                <a:ea typeface="Times New Roman" panose="02020603050405020304" pitchFamily="18" charset="0"/>
              </a:rPr>
              <a:t>врачей ПМСП и плановых консультаций врачей АПО в формат дистанционных услуг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887188" y="6829981"/>
            <a:ext cx="301686" cy="36933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kk-KZ" dirty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051251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872</TotalTime>
  <Words>5242</Words>
  <Application>Microsoft Office PowerPoint</Application>
  <PresentationFormat>Произвольный</PresentationFormat>
  <Paragraphs>511</Paragraphs>
  <Slides>25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5" baseType="lpstr">
      <vt:lpstr>SimSun</vt:lpstr>
      <vt:lpstr>Arial</vt:lpstr>
      <vt:lpstr>Arial Narrow</vt:lpstr>
      <vt:lpstr>Calibri</vt:lpstr>
      <vt:lpstr>Calibri Light</vt:lpstr>
      <vt:lpstr>Courier New</vt:lpstr>
      <vt:lpstr>Tahoma</vt:lpstr>
      <vt:lpstr>Times New Roman</vt:lpstr>
      <vt:lpstr>Wingdings</vt:lpstr>
      <vt:lpstr>Тема Office</vt:lpstr>
      <vt:lpstr>О мерах по обеспечению безопасности  населения Республики Казахстан в соответствии с Указом Президента Республики Казахстан «О введении чрезвычайного положения в РК» </vt:lpstr>
      <vt:lpstr> І. Ограничительные мероприятия на въезде в страну </vt:lpstr>
      <vt:lpstr>  </vt:lpstr>
      <vt:lpstr> ІІ. Ограничительные мероприятия на территории республики </vt:lpstr>
      <vt:lpstr>усиленного санитарно-дезинфекционного режима на объектах массового пребывания и жизнеобеспечения (ТРЦ, рынки, ЦОНы, пищевой промышленности, общественного питания, вокзалы, аэропорты, сферы услуг и др.);</vt:lpstr>
      <vt:lpstr>  </vt:lpstr>
      <vt:lpstr> 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 </vt:lpstr>
      <vt:lpstr>   </vt:lpstr>
      <vt:lpstr>  </vt:lpstr>
      <vt:lpstr>  </vt:lpstr>
      <vt:lpstr>  </vt:lpstr>
      <vt:lpstr>  Спасибо за внимание!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мерах по обеспечению безопасности  населения Республики Казахстан в соответствии с Указом Президента Республики Казахстан «О введении чрезвычайного положения в РК»</dc:title>
  <dc:creator>Ергасен С. Айдана</dc:creator>
  <cp:lastModifiedBy>Aizhan S. Esmagambetova</cp:lastModifiedBy>
  <cp:revision>743</cp:revision>
  <dcterms:created xsi:type="dcterms:W3CDTF">2020-04-02T15:14:57Z</dcterms:created>
  <dcterms:modified xsi:type="dcterms:W3CDTF">2020-04-03T11:18:03Z</dcterms:modified>
</cp:coreProperties>
</file>